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1"/>
  </p:notesMasterIdLst>
  <p:handoutMasterIdLst>
    <p:handoutMasterId r:id="rId22"/>
  </p:handoutMasterIdLst>
  <p:sldIdLst>
    <p:sldId id="257" r:id="rId2"/>
    <p:sldId id="304" r:id="rId3"/>
    <p:sldId id="259" r:id="rId4"/>
    <p:sldId id="260" r:id="rId5"/>
    <p:sldId id="308" r:id="rId6"/>
    <p:sldId id="309" r:id="rId7"/>
    <p:sldId id="310" r:id="rId8"/>
    <p:sldId id="261" r:id="rId9"/>
    <p:sldId id="306" r:id="rId10"/>
    <p:sldId id="307" r:id="rId11"/>
    <p:sldId id="305" r:id="rId12"/>
    <p:sldId id="311" r:id="rId13"/>
    <p:sldId id="312" r:id="rId14"/>
    <p:sldId id="313" r:id="rId15"/>
    <p:sldId id="314" r:id="rId16"/>
    <p:sldId id="315" r:id="rId17"/>
    <p:sldId id="316" r:id="rId18"/>
    <p:sldId id="317" r:id="rId19"/>
    <p:sldId id="318" r:id="rId20"/>
  </p:sldIdLst>
  <p:sldSz cx="9144000" cy="6858000" type="screen4x3"/>
  <p:notesSz cx="7077075" cy="9383713"/>
  <p:defaultTextStyle>
    <a:defPPr>
      <a:defRPr lang="en-US"/>
    </a:defPPr>
    <a:lvl1pPr algn="l" rtl="0" eaLnBrk="0" fontAlgn="base" hangingPunct="0">
      <a:spcBef>
        <a:spcPct val="0"/>
      </a:spcBef>
      <a:spcAft>
        <a:spcPct val="0"/>
      </a:spcAft>
      <a:defRPr sz="2400" kern="1200">
        <a:solidFill>
          <a:schemeClr val="tx1"/>
        </a:solidFill>
        <a:latin typeface="Times"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7A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542" autoAdjust="0"/>
    <p:restoredTop sz="90330" autoAdjust="0"/>
  </p:normalViewPr>
  <p:slideViewPr>
    <p:cSldViewPr>
      <p:cViewPr>
        <p:scale>
          <a:sx n="75" d="100"/>
          <a:sy n="75" d="100"/>
        </p:scale>
        <p:origin x="-1734"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62" name="Rectangle 2"/>
          <p:cNvSpPr>
            <a:spLocks noGrp="1" noChangeArrowheads="1"/>
          </p:cNvSpPr>
          <p:nvPr>
            <p:ph type="hdr" sz="quarter"/>
          </p:nvPr>
        </p:nvSpPr>
        <p:spPr bwMode="auto">
          <a:xfrm>
            <a:off x="0" y="0"/>
            <a:ext cx="306705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a:defRPr sz="1200"/>
            </a:lvl1pPr>
          </a:lstStyle>
          <a:p>
            <a:pPr>
              <a:defRPr/>
            </a:pPr>
            <a:endParaRPr lang="en-US"/>
          </a:p>
        </p:txBody>
      </p:sp>
      <p:sp>
        <p:nvSpPr>
          <p:cNvPr id="40963" name="Rectangle 3"/>
          <p:cNvSpPr>
            <a:spLocks noGrp="1" noChangeArrowheads="1"/>
          </p:cNvSpPr>
          <p:nvPr>
            <p:ph type="dt" sz="quarter" idx="1"/>
          </p:nvPr>
        </p:nvSpPr>
        <p:spPr bwMode="auto">
          <a:xfrm>
            <a:off x="4008438" y="0"/>
            <a:ext cx="306705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algn="r">
              <a:defRPr sz="1200"/>
            </a:lvl1pPr>
          </a:lstStyle>
          <a:p>
            <a:pPr>
              <a:defRPr/>
            </a:pPr>
            <a:endParaRPr lang="en-US"/>
          </a:p>
        </p:txBody>
      </p:sp>
      <p:sp>
        <p:nvSpPr>
          <p:cNvPr id="40964" name="Rectangle 4"/>
          <p:cNvSpPr>
            <a:spLocks noGrp="1" noChangeArrowheads="1"/>
          </p:cNvSpPr>
          <p:nvPr>
            <p:ph type="ftr" sz="quarter" idx="2"/>
          </p:nvPr>
        </p:nvSpPr>
        <p:spPr bwMode="auto">
          <a:xfrm>
            <a:off x="0" y="8912225"/>
            <a:ext cx="306705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a:defRPr sz="1200"/>
            </a:lvl1pPr>
          </a:lstStyle>
          <a:p>
            <a:pPr>
              <a:defRPr/>
            </a:pPr>
            <a:endParaRPr lang="en-US"/>
          </a:p>
        </p:txBody>
      </p:sp>
      <p:sp>
        <p:nvSpPr>
          <p:cNvPr id="40965" name="Rectangle 5"/>
          <p:cNvSpPr>
            <a:spLocks noGrp="1" noChangeArrowheads="1"/>
          </p:cNvSpPr>
          <p:nvPr>
            <p:ph type="sldNum" sz="quarter" idx="3"/>
          </p:nvPr>
        </p:nvSpPr>
        <p:spPr bwMode="auto">
          <a:xfrm>
            <a:off x="4008438" y="8912225"/>
            <a:ext cx="306705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algn="r">
              <a:defRPr sz="1200"/>
            </a:lvl1pPr>
          </a:lstStyle>
          <a:p>
            <a:pPr>
              <a:defRPr/>
            </a:pPr>
            <a:fld id="{118999DD-C3CC-4754-8923-78F2159D591C}"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6705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a:defRPr sz="1200"/>
            </a:lvl1pPr>
          </a:lstStyle>
          <a:p>
            <a:pPr>
              <a:defRPr/>
            </a:pPr>
            <a:endParaRPr lang="en-US"/>
          </a:p>
        </p:txBody>
      </p:sp>
      <p:sp>
        <p:nvSpPr>
          <p:cNvPr id="6147" name="Rectangle 3"/>
          <p:cNvSpPr>
            <a:spLocks noGrp="1" noChangeArrowheads="1"/>
          </p:cNvSpPr>
          <p:nvPr>
            <p:ph type="dt" idx="1"/>
          </p:nvPr>
        </p:nvSpPr>
        <p:spPr bwMode="auto">
          <a:xfrm>
            <a:off x="4008438" y="0"/>
            <a:ext cx="306705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lvl1pPr algn="r">
              <a:defRPr sz="1200"/>
            </a:lvl1pPr>
          </a:lstStyle>
          <a:p>
            <a:pPr>
              <a:defRPr/>
            </a:pPr>
            <a:endParaRPr lang="en-US"/>
          </a:p>
        </p:txBody>
      </p:sp>
      <p:sp>
        <p:nvSpPr>
          <p:cNvPr id="21508" name="Rectangle 4"/>
          <p:cNvSpPr>
            <a:spLocks noRot="1" noChangeArrowheads="1" noTextEdit="1"/>
          </p:cNvSpPr>
          <p:nvPr>
            <p:ph type="sldImg" idx="2"/>
          </p:nvPr>
        </p:nvSpPr>
        <p:spPr bwMode="auto">
          <a:xfrm>
            <a:off x="1193800" y="703263"/>
            <a:ext cx="4692650" cy="3519487"/>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708025" y="4457700"/>
            <a:ext cx="5661025" cy="42227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055" tIns="47028" rIns="94055" bIns="4702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912225"/>
            <a:ext cx="306705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a:defRPr sz="1200"/>
            </a:lvl1pPr>
          </a:lstStyle>
          <a:p>
            <a:pPr>
              <a:defRPr/>
            </a:pPr>
            <a:endParaRPr lang="en-US"/>
          </a:p>
        </p:txBody>
      </p:sp>
      <p:sp>
        <p:nvSpPr>
          <p:cNvPr id="6151" name="Rectangle 7"/>
          <p:cNvSpPr>
            <a:spLocks noGrp="1" noChangeArrowheads="1"/>
          </p:cNvSpPr>
          <p:nvPr>
            <p:ph type="sldNum" sz="quarter" idx="5"/>
          </p:nvPr>
        </p:nvSpPr>
        <p:spPr bwMode="auto">
          <a:xfrm>
            <a:off x="4008438" y="8912225"/>
            <a:ext cx="3067050" cy="4699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4055" tIns="47028" rIns="94055" bIns="47028" numCol="1" anchor="b" anchorCtr="0" compatLnSpc="1">
            <a:prstTxWarp prst="textNoShape">
              <a:avLst/>
            </a:prstTxWarp>
          </a:bodyPr>
          <a:lstStyle>
            <a:lvl1pPr algn="r">
              <a:defRPr sz="1200"/>
            </a:lvl1pPr>
          </a:lstStyle>
          <a:p>
            <a:pPr>
              <a:defRPr/>
            </a:pPr>
            <a:fld id="{B105BAE1-572B-4CB5-9744-B2087B6AE688}"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miter lim="800000"/>
            <a:headEnd/>
            <a:tailEnd/>
          </a:ln>
        </p:spPr>
        <p:txBody>
          <a:bodyPr/>
          <a:lstStyle/>
          <a:p>
            <a:fld id="{C3B33B97-2DC5-4706-B9FB-445166CA20D2}" type="slidenum">
              <a:rPr lang="en-US" smtClean="0"/>
              <a:pPr/>
              <a:t>1</a:t>
            </a:fld>
            <a:endParaRPr lang="en-US" smtClean="0"/>
          </a:p>
        </p:txBody>
      </p:sp>
      <p:sp>
        <p:nvSpPr>
          <p:cNvPr id="22531" name="Rectangle 2"/>
          <p:cNvSpPr>
            <a:spLocks noRot="1" noChangeArrowheads="1" noTextEdit="1"/>
          </p:cNvSpPr>
          <p:nvPr>
            <p:ph type="sldImg"/>
          </p:nvPr>
        </p:nvSpPr>
        <p:spPr>
          <a:xfrm>
            <a:off x="1200150" y="709613"/>
            <a:ext cx="4676775" cy="3506787"/>
          </a:xfrm>
          <a:ln/>
        </p:spPr>
      </p:sp>
      <p:sp>
        <p:nvSpPr>
          <p:cNvPr id="22532" name="Rectangle 3"/>
          <p:cNvSpPr>
            <a:spLocks noGrp="1" noChangeArrowheads="1"/>
          </p:cNvSpPr>
          <p:nvPr>
            <p:ph type="body" idx="1"/>
          </p:nvPr>
        </p:nvSpPr>
        <p:spPr>
          <a:xfrm>
            <a:off x="942975" y="4457700"/>
            <a:ext cx="5191125" cy="4222750"/>
          </a:xfrm>
          <a:noFill/>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miter lim="800000"/>
            <a:headEnd/>
            <a:tailEnd/>
          </a:ln>
        </p:spPr>
        <p:txBody>
          <a:bodyPr/>
          <a:lstStyle/>
          <a:p>
            <a:fld id="{9A01070E-0762-4787-9822-2C28ADD114B8}" type="slidenum">
              <a:rPr lang="en-US" smtClean="0"/>
              <a:pPr/>
              <a:t>2</a:t>
            </a:fld>
            <a:endParaRPr lang="en-US" smtClean="0"/>
          </a:p>
        </p:txBody>
      </p:sp>
      <p:sp>
        <p:nvSpPr>
          <p:cNvPr id="23555" name="Rectangle 2"/>
          <p:cNvSpPr>
            <a:spLocks noRot="1" noChangeArrowheads="1" noTextEdit="1"/>
          </p:cNvSpPr>
          <p:nvPr>
            <p:ph type="sldImg"/>
          </p:nvPr>
        </p:nvSpPr>
        <p:spPr>
          <a:ln/>
        </p:spPr>
      </p:sp>
      <p:sp>
        <p:nvSpPr>
          <p:cNvPr id="23556" name="Rectangle 3"/>
          <p:cNvSpPr>
            <a:spLocks noGrp="1" noChangeArrowheads="1"/>
          </p:cNvSpPr>
          <p:nvPr>
            <p:ph type="body" idx="1"/>
          </p:nvPr>
        </p:nvSpPr>
        <p:spPr>
          <a:noFill/>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miter lim="800000"/>
            <a:headEnd/>
            <a:tailEnd/>
          </a:ln>
        </p:spPr>
        <p:txBody>
          <a:bodyPr/>
          <a:lstStyle/>
          <a:p>
            <a:fld id="{48341E10-D546-435A-8571-1E717D5226C2}" type="slidenum">
              <a:rPr lang="en-US" smtClean="0"/>
              <a:pPr/>
              <a:t>3</a:t>
            </a:fld>
            <a:endParaRPr lang="en-US" smtClean="0"/>
          </a:p>
        </p:txBody>
      </p:sp>
      <p:sp>
        <p:nvSpPr>
          <p:cNvPr id="24579" name="Rectangle 2"/>
          <p:cNvSpPr>
            <a:spLocks noRot="1" noChangeArrowheads="1" noTextEdit="1"/>
          </p:cNvSpPr>
          <p:nvPr>
            <p:ph type="sldImg"/>
          </p:nvPr>
        </p:nvSpPr>
        <p:spPr>
          <a:xfrm>
            <a:off x="1200150" y="709613"/>
            <a:ext cx="4676775" cy="3506787"/>
          </a:xfrm>
          <a:ln/>
        </p:spPr>
      </p:sp>
      <p:sp>
        <p:nvSpPr>
          <p:cNvPr id="24580" name="Rectangle 3"/>
          <p:cNvSpPr>
            <a:spLocks noGrp="1" noChangeArrowheads="1"/>
          </p:cNvSpPr>
          <p:nvPr>
            <p:ph type="body" idx="1"/>
          </p:nvPr>
        </p:nvSpPr>
        <p:spPr>
          <a:xfrm>
            <a:off x="942975" y="4457700"/>
            <a:ext cx="5191125" cy="4222750"/>
          </a:xfrm>
          <a:noFill/>
        </p:spPr>
        <p:txBody>
          <a:bodyPr/>
          <a:lstStyle/>
          <a:p>
            <a:pPr eaLnBrk="1" hangingPunct="1"/>
            <a:r>
              <a:rPr lang="en-US" sz="1600" smtClean="0"/>
              <a:t>We have adults from all walks of life coming to Thomas Edison State College.  We have corporate managers coming back to get their Bachelor or Masters Degrees.  We have military personnel, as well as the community college students attending.  There are the people who are in job transitions, and the adult that just want to try it for because it gives them self-satisfaction.</a:t>
            </a:r>
          </a:p>
          <a:p>
            <a:pPr eaLnBrk="1" hangingPunct="1"/>
            <a:endParaRPr lang="en-US" smtClean="0"/>
          </a:p>
          <a:p>
            <a:pPr eaLnBrk="1" hangingPunct="1"/>
            <a:endParaRPr lang="en-US" sz="2500" smtClean="0"/>
          </a:p>
          <a:p>
            <a:pPr eaLnBrk="1" hangingPunct="1"/>
            <a:r>
              <a:rPr lang="en-US" sz="2500" smtClean="0"/>
              <a:t>Thomas Edison State College had it largest freshman class in school history.</a:t>
            </a:r>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miter lim="800000"/>
            <a:headEnd/>
            <a:tailEnd/>
          </a:ln>
        </p:spPr>
        <p:txBody>
          <a:bodyPr/>
          <a:lstStyle/>
          <a:p>
            <a:fld id="{96EC2DE4-1171-4191-9E96-6DBAB9AEFA12}" type="slidenum">
              <a:rPr lang="en-US" smtClean="0"/>
              <a:pPr/>
              <a:t>4</a:t>
            </a:fld>
            <a:endParaRPr lang="en-US" smtClean="0"/>
          </a:p>
        </p:txBody>
      </p:sp>
      <p:sp>
        <p:nvSpPr>
          <p:cNvPr id="25603" name="Rectangle 2"/>
          <p:cNvSpPr>
            <a:spLocks noRot="1" noChangeArrowheads="1" noTextEdit="1"/>
          </p:cNvSpPr>
          <p:nvPr>
            <p:ph type="sldImg"/>
          </p:nvPr>
        </p:nvSpPr>
        <p:spPr>
          <a:xfrm>
            <a:off x="1200150" y="709613"/>
            <a:ext cx="4676775" cy="3506787"/>
          </a:xfrm>
          <a:ln/>
        </p:spPr>
      </p:sp>
      <p:sp>
        <p:nvSpPr>
          <p:cNvPr id="25604" name="Rectangle 3"/>
          <p:cNvSpPr>
            <a:spLocks noGrp="1" noChangeArrowheads="1"/>
          </p:cNvSpPr>
          <p:nvPr>
            <p:ph type="body" idx="1"/>
          </p:nvPr>
        </p:nvSpPr>
        <p:spPr>
          <a:xfrm>
            <a:off x="942975" y="4457700"/>
            <a:ext cx="5191125" cy="4222750"/>
          </a:xfrm>
          <a:noFill/>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a:ln>
            <a:miter lim="800000"/>
            <a:headEnd/>
            <a:tailEnd/>
          </a:ln>
        </p:spPr>
        <p:txBody>
          <a:bodyPr/>
          <a:lstStyle/>
          <a:p>
            <a:fld id="{3AD4DE85-C3D9-4CC0-995D-A69992FCB18F}" type="slidenum">
              <a:rPr lang="en-US" smtClean="0"/>
              <a:pPr/>
              <a:t>8</a:t>
            </a:fld>
            <a:endParaRPr lang="en-US" smtClean="0"/>
          </a:p>
        </p:txBody>
      </p:sp>
      <p:sp>
        <p:nvSpPr>
          <p:cNvPr id="26627" name="Rectangle 2"/>
          <p:cNvSpPr>
            <a:spLocks noRot="1" noChangeArrowheads="1" noTextEdit="1"/>
          </p:cNvSpPr>
          <p:nvPr>
            <p:ph type="sldImg"/>
          </p:nvPr>
        </p:nvSpPr>
        <p:spPr>
          <a:xfrm>
            <a:off x="1200150" y="709613"/>
            <a:ext cx="4676775" cy="3506787"/>
          </a:xfrm>
          <a:ln/>
        </p:spPr>
      </p:sp>
      <p:sp>
        <p:nvSpPr>
          <p:cNvPr id="26628" name="Rectangle 3"/>
          <p:cNvSpPr>
            <a:spLocks noGrp="1" noChangeArrowheads="1"/>
          </p:cNvSpPr>
          <p:nvPr>
            <p:ph type="body" idx="1"/>
          </p:nvPr>
        </p:nvSpPr>
        <p:spPr>
          <a:xfrm>
            <a:off x="942975" y="4457700"/>
            <a:ext cx="5191125" cy="4222750"/>
          </a:xfrm>
          <a:noFill/>
        </p:spPr>
        <p:txBody>
          <a:bodyPr/>
          <a:lstStyle/>
          <a:p>
            <a:pPr eaLnBrk="1" hangingPunct="1"/>
            <a:r>
              <a:rPr lang="en-US" sz="1400" smtClean="0"/>
              <a:t>Transfer Courses</a:t>
            </a:r>
            <a:endParaRPr lang="en-US" smtClean="0"/>
          </a:p>
          <a:p>
            <a:pPr eaLnBrk="1" hangingPunct="1">
              <a:buFontTx/>
              <a:buChar char="•"/>
            </a:pPr>
            <a:r>
              <a:rPr lang="en-US" smtClean="0"/>
              <a:t> Maximum of 80 credits from a Community College</a:t>
            </a:r>
          </a:p>
          <a:p>
            <a:pPr eaLnBrk="1" hangingPunct="1">
              <a:buFontTx/>
              <a:buChar char="•"/>
            </a:pPr>
            <a:r>
              <a:rPr lang="en-US" smtClean="0"/>
              <a:t>Maximum of 90 credits from a Foreign Country Institution</a:t>
            </a:r>
          </a:p>
          <a:p>
            <a:pPr eaLnBrk="1" hangingPunct="1">
              <a:buFontTx/>
              <a:buChar char="•"/>
            </a:pPr>
            <a:r>
              <a:rPr lang="en-US" smtClean="0"/>
              <a:t>No overall resident require</a:t>
            </a:r>
          </a:p>
          <a:p>
            <a:pPr eaLnBrk="1" hangingPunct="1"/>
            <a:endParaRPr lang="en-US" smtClean="0"/>
          </a:p>
          <a:p>
            <a:pPr eaLnBrk="1" hangingPunct="1"/>
            <a:r>
              <a:rPr lang="en-US" sz="1400" smtClean="0"/>
              <a:t>TESC COURSES</a:t>
            </a:r>
            <a:endParaRPr lang="en-US" smtClean="0"/>
          </a:p>
          <a:p>
            <a:pPr eaLnBrk="1" hangingPunct="1">
              <a:buFontTx/>
              <a:buChar char="•"/>
            </a:pPr>
            <a:r>
              <a:rPr lang="en-US" smtClean="0"/>
              <a:t> 12 WK ON-LINE COURSES, 16 WK GUIDED STUDY COURSES</a:t>
            </a:r>
          </a:p>
          <a:p>
            <a:pPr eaLnBrk="1" hangingPunct="1">
              <a:buFontTx/>
              <a:buChar char="•"/>
            </a:pPr>
            <a:r>
              <a:rPr lang="en-US" smtClean="0"/>
              <a:t> MID-TERMS AND FINALS (DESIGNATED LOCATIONS/PROCTORED)</a:t>
            </a:r>
          </a:p>
          <a:p>
            <a:pPr eaLnBrk="1" hangingPunct="1"/>
            <a:endParaRPr lang="en-US" smtClean="0"/>
          </a:p>
          <a:p>
            <a:pPr eaLnBrk="1" hangingPunct="1"/>
            <a:r>
              <a:rPr lang="en-US" sz="1400" smtClean="0"/>
              <a:t>LICENCE AND CERTIFICATES (SEE PAGE 104 &amp; 105 Catalog)</a:t>
            </a:r>
            <a:endParaRPr lang="en-US" smtClean="0"/>
          </a:p>
          <a:p>
            <a:pPr eaLnBrk="1" hangingPunct="1">
              <a:buFontTx/>
              <a:buChar char="•"/>
            </a:pPr>
            <a:r>
              <a:rPr lang="en-US" smtClean="0"/>
              <a:t>Notarized copy</a:t>
            </a:r>
          </a:p>
          <a:p>
            <a:pPr eaLnBrk="1" hangingPunct="1">
              <a:buFontTx/>
              <a:buChar char="•"/>
            </a:pPr>
            <a:endParaRPr lang="en-US" smtClean="0"/>
          </a:p>
          <a:p>
            <a:pPr eaLnBrk="1" hangingPunct="1"/>
            <a:r>
              <a:rPr lang="en-US" sz="1400" smtClean="0"/>
              <a:t>ACE Credit</a:t>
            </a:r>
            <a:endParaRPr lang="en-US" smtClean="0"/>
          </a:p>
          <a:p>
            <a:pPr eaLnBrk="1" hangingPunct="1">
              <a:buFontTx/>
              <a:buChar char="•"/>
            </a:pPr>
            <a:r>
              <a:rPr lang="en-US" smtClean="0"/>
              <a:t>An ACE Registry Required (202) 939-9434</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219200"/>
            <a:ext cx="19431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219200"/>
            <a:ext cx="56769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7600" y="1981200"/>
            <a:ext cx="2324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34100" y="1981200"/>
            <a:ext cx="23241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5"/>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685800" y="1219200"/>
            <a:ext cx="7772400" cy="6096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657600" y="1981200"/>
            <a:ext cx="4800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nLst>
      <p:par>
        <p:cTn id="1" dur="indefinite" restart="never" nodeType="tmRoot"/>
      </p:par>
    </p:tnLst>
  </p:timing>
  <p:txStyles>
    <p:titleStyle>
      <a:lvl1pPr algn="ctr" rtl="0" eaLnBrk="0" fontAlgn="base" hangingPunct="0">
        <a:spcBef>
          <a:spcPct val="0"/>
        </a:spcBef>
        <a:spcAft>
          <a:spcPct val="0"/>
        </a:spcAft>
        <a:defRPr sz="2800">
          <a:solidFill>
            <a:schemeClr val="tx2"/>
          </a:solidFill>
          <a:latin typeface="+mj-lt"/>
          <a:ea typeface="+mj-ea"/>
          <a:cs typeface="+mj-cs"/>
        </a:defRPr>
      </a:lvl1pPr>
      <a:lvl2pPr algn="ctr" rtl="0" eaLnBrk="0" fontAlgn="base" hangingPunct="0">
        <a:spcBef>
          <a:spcPct val="0"/>
        </a:spcBef>
        <a:spcAft>
          <a:spcPct val="0"/>
        </a:spcAft>
        <a:defRPr sz="2800">
          <a:solidFill>
            <a:schemeClr val="tx2"/>
          </a:solidFill>
          <a:latin typeface="Arial Black" pitchFamily="34" charset="0"/>
        </a:defRPr>
      </a:lvl2pPr>
      <a:lvl3pPr algn="ctr" rtl="0" eaLnBrk="0" fontAlgn="base" hangingPunct="0">
        <a:spcBef>
          <a:spcPct val="0"/>
        </a:spcBef>
        <a:spcAft>
          <a:spcPct val="0"/>
        </a:spcAft>
        <a:defRPr sz="2800">
          <a:solidFill>
            <a:schemeClr val="tx2"/>
          </a:solidFill>
          <a:latin typeface="Arial Black" pitchFamily="34" charset="0"/>
        </a:defRPr>
      </a:lvl3pPr>
      <a:lvl4pPr algn="ctr" rtl="0" eaLnBrk="0" fontAlgn="base" hangingPunct="0">
        <a:spcBef>
          <a:spcPct val="0"/>
        </a:spcBef>
        <a:spcAft>
          <a:spcPct val="0"/>
        </a:spcAft>
        <a:defRPr sz="2800">
          <a:solidFill>
            <a:schemeClr val="tx2"/>
          </a:solidFill>
          <a:latin typeface="Arial Black" pitchFamily="34" charset="0"/>
        </a:defRPr>
      </a:lvl4pPr>
      <a:lvl5pPr algn="ctr" rtl="0" eaLnBrk="0" fontAlgn="base" hangingPunct="0">
        <a:spcBef>
          <a:spcPct val="0"/>
        </a:spcBef>
        <a:spcAft>
          <a:spcPct val="0"/>
        </a:spcAft>
        <a:defRPr sz="2800">
          <a:solidFill>
            <a:schemeClr val="tx2"/>
          </a:solidFill>
          <a:latin typeface="Arial Black" pitchFamily="34" charset="0"/>
        </a:defRPr>
      </a:lvl5pPr>
      <a:lvl6pPr marL="457200" algn="ctr" rtl="0" fontAlgn="base">
        <a:spcBef>
          <a:spcPct val="0"/>
        </a:spcBef>
        <a:spcAft>
          <a:spcPct val="0"/>
        </a:spcAft>
        <a:defRPr sz="2800">
          <a:solidFill>
            <a:schemeClr val="tx2"/>
          </a:solidFill>
          <a:latin typeface="Arial Black" pitchFamily="34" charset="0"/>
        </a:defRPr>
      </a:lvl6pPr>
      <a:lvl7pPr marL="914400" algn="ctr" rtl="0" fontAlgn="base">
        <a:spcBef>
          <a:spcPct val="0"/>
        </a:spcBef>
        <a:spcAft>
          <a:spcPct val="0"/>
        </a:spcAft>
        <a:defRPr sz="2800">
          <a:solidFill>
            <a:schemeClr val="tx2"/>
          </a:solidFill>
          <a:latin typeface="Arial Black" pitchFamily="34" charset="0"/>
        </a:defRPr>
      </a:lvl7pPr>
      <a:lvl8pPr marL="1371600" algn="ctr" rtl="0" fontAlgn="base">
        <a:spcBef>
          <a:spcPct val="0"/>
        </a:spcBef>
        <a:spcAft>
          <a:spcPct val="0"/>
        </a:spcAft>
        <a:defRPr sz="2800">
          <a:solidFill>
            <a:schemeClr val="tx2"/>
          </a:solidFill>
          <a:latin typeface="Arial Black" pitchFamily="34" charset="0"/>
        </a:defRPr>
      </a:lvl8pPr>
      <a:lvl9pPr marL="1828800" algn="ctr" rtl="0" fontAlgn="base">
        <a:spcBef>
          <a:spcPct val="0"/>
        </a:spcBef>
        <a:spcAft>
          <a:spcPct val="0"/>
        </a:spcAft>
        <a:defRPr sz="2800">
          <a:solidFill>
            <a:schemeClr val="tx2"/>
          </a:solidFill>
          <a:latin typeface="Arial Black" pitchFamily="34" charset="0"/>
        </a:defRPr>
      </a:lvl9pPr>
    </p:titleStyle>
    <p:bodyStyle>
      <a:lvl1pPr marL="342900" indent="-342900" algn="l" rtl="0" eaLnBrk="0" fontAlgn="base" hangingPunct="0">
        <a:lnSpc>
          <a:spcPct val="90000"/>
        </a:lnSpc>
        <a:spcBef>
          <a:spcPct val="2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Arial" charset="0"/>
        </a:defRPr>
      </a:lvl2pPr>
      <a:lvl3pPr marL="1143000" indent="-228600" algn="l" rtl="0" eaLnBrk="0" fontAlgn="base" hangingPunct="0">
        <a:spcBef>
          <a:spcPct val="20000"/>
        </a:spcBef>
        <a:spcAft>
          <a:spcPct val="0"/>
        </a:spcAft>
        <a:buChar char="•"/>
        <a:defRPr sz="1600">
          <a:solidFill>
            <a:schemeClr val="tx1"/>
          </a:solidFill>
          <a:latin typeface="Arial" charset="0"/>
        </a:defRPr>
      </a:lvl3pPr>
      <a:lvl4pPr marL="1600200" indent="-228600" algn="l" rtl="0" eaLnBrk="0" fontAlgn="base" hangingPunct="0">
        <a:spcBef>
          <a:spcPct val="20000"/>
        </a:spcBef>
        <a:spcAft>
          <a:spcPct val="0"/>
        </a:spcAft>
        <a:buChar char="–"/>
        <a:defRPr sz="1600">
          <a:solidFill>
            <a:schemeClr val="tx1"/>
          </a:solidFill>
          <a:latin typeface="Arial" charset="0"/>
        </a:defRPr>
      </a:lvl4pPr>
      <a:lvl5pPr marL="2057400" indent="-228600" algn="l" rtl="0" eaLnBrk="0" fontAlgn="base" hangingPunct="0">
        <a:spcBef>
          <a:spcPct val="20000"/>
        </a:spcBef>
        <a:spcAft>
          <a:spcPct val="0"/>
        </a:spcAft>
        <a:buChar char="»"/>
        <a:defRPr sz="1600">
          <a:solidFill>
            <a:schemeClr val="tx1"/>
          </a:solidFill>
          <a:latin typeface="Arial" charset="0"/>
        </a:defRPr>
      </a:lvl5pPr>
      <a:lvl6pPr marL="2514600" indent="-228600" algn="l" rtl="0" fontAlgn="base">
        <a:spcBef>
          <a:spcPct val="20000"/>
        </a:spcBef>
        <a:spcAft>
          <a:spcPct val="0"/>
        </a:spcAft>
        <a:buChar char="»"/>
        <a:defRPr sz="1600">
          <a:solidFill>
            <a:schemeClr val="tx1"/>
          </a:solidFill>
          <a:latin typeface="Arial" charset="0"/>
        </a:defRPr>
      </a:lvl6pPr>
      <a:lvl7pPr marL="2971800" indent="-228600" algn="l" rtl="0" fontAlgn="base">
        <a:spcBef>
          <a:spcPct val="20000"/>
        </a:spcBef>
        <a:spcAft>
          <a:spcPct val="0"/>
        </a:spcAft>
        <a:buChar char="»"/>
        <a:defRPr sz="1600">
          <a:solidFill>
            <a:schemeClr val="tx1"/>
          </a:solidFill>
          <a:latin typeface="Arial" charset="0"/>
        </a:defRPr>
      </a:lvl7pPr>
      <a:lvl8pPr marL="3429000" indent="-228600" algn="l" rtl="0" fontAlgn="base">
        <a:spcBef>
          <a:spcPct val="20000"/>
        </a:spcBef>
        <a:spcAft>
          <a:spcPct val="0"/>
        </a:spcAft>
        <a:buChar char="»"/>
        <a:defRPr sz="1600">
          <a:solidFill>
            <a:schemeClr val="tx1"/>
          </a:solidFill>
          <a:latin typeface="Arial" charset="0"/>
        </a:defRPr>
      </a:lvl8pPr>
      <a:lvl9pPr marL="3886200" indent="-228600" algn="l" rtl="0" fontAlgn="base">
        <a:spcBef>
          <a:spcPct val="20000"/>
        </a:spcBef>
        <a:spcAft>
          <a:spcPct val="0"/>
        </a:spcAft>
        <a:buChar char="»"/>
        <a:defRPr sz="1600">
          <a:solidFill>
            <a:schemeClr val="tx1"/>
          </a:solidFill>
          <a:latin typeface="Arial"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punchello@tesc.edu"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52400" y="990600"/>
            <a:ext cx="8763000" cy="2667000"/>
          </a:xfrm>
        </p:spPr>
        <p:txBody>
          <a:bodyPr/>
          <a:lstStyle/>
          <a:p>
            <a:pPr eaLnBrk="1" hangingPunct="1">
              <a:defRPr/>
            </a:pPr>
            <a:r>
              <a:rPr lang="en-US" sz="3200" dirty="0" smtClean="0">
                <a:solidFill>
                  <a:srgbClr val="7A0000"/>
                </a:solidFill>
                <a:effectLst>
                  <a:outerShdw blurRad="38100" dist="38100" dir="2700000" algn="tl">
                    <a:srgbClr val="000000">
                      <a:alpha val="43137"/>
                    </a:srgbClr>
                  </a:outerShdw>
                </a:effectLst>
                <a:latin typeface="Lucida Handwriting" pitchFamily="66" charset="0"/>
                <a:cs typeface="Times New Roman" pitchFamily="18" charset="0"/>
              </a:rPr>
              <a:t>Calling</a:t>
            </a:r>
            <a:r>
              <a:rPr lang="en-US" sz="3200" dirty="0">
                <a:solidFill>
                  <a:srgbClr val="7A0000"/>
                </a:solidFill>
                <a:effectLst>
                  <a:outerShdw blurRad="38100" dist="38100" dir="2700000" algn="tl">
                    <a:srgbClr val="000000">
                      <a:alpha val="43137"/>
                    </a:srgbClr>
                  </a:outerShdw>
                </a:effectLst>
                <a:latin typeface="Lucida Handwriting" pitchFamily="66" charset="0"/>
                <a:cs typeface="Times New Roman" pitchFamily="18" charset="0"/>
              </a:rPr>
              <a:t> all Techies &amp; Non-Techies</a:t>
            </a:r>
            <a:r>
              <a:rPr lang="en-US" sz="3200" dirty="0" smtClean="0">
                <a:solidFill>
                  <a:srgbClr val="7A0000"/>
                </a:solidFill>
                <a:effectLst>
                  <a:outerShdw blurRad="38100" dist="38100" dir="2700000" algn="tl">
                    <a:srgbClr val="000000">
                      <a:alpha val="43137"/>
                    </a:srgbClr>
                  </a:outerShdw>
                </a:effectLst>
                <a:latin typeface="Lucida Handwriting" pitchFamily="66" charset="0"/>
                <a:cs typeface="Times New Roman" pitchFamily="18" charset="0"/>
              </a:rPr>
              <a:t>...</a:t>
            </a:r>
            <a:br>
              <a:rPr lang="en-US" sz="3200" dirty="0" smtClean="0">
                <a:solidFill>
                  <a:srgbClr val="7A0000"/>
                </a:solidFill>
                <a:effectLst>
                  <a:outerShdw blurRad="38100" dist="38100" dir="2700000" algn="tl">
                    <a:srgbClr val="000000">
                      <a:alpha val="43137"/>
                    </a:srgbClr>
                  </a:outerShdw>
                </a:effectLst>
                <a:latin typeface="Lucida Handwriting" pitchFamily="66" charset="0"/>
                <a:cs typeface="Times New Roman" pitchFamily="18" charset="0"/>
              </a:rPr>
            </a:br>
            <a:r>
              <a:rPr lang="en-US" sz="3200" dirty="0" smtClean="0">
                <a:solidFill>
                  <a:srgbClr val="7A0000"/>
                </a:solidFill>
                <a:effectLst>
                  <a:outerShdw blurRad="38100" dist="38100" dir="2700000" algn="tl">
                    <a:srgbClr val="000000">
                      <a:alpha val="43137"/>
                    </a:srgbClr>
                  </a:outerShdw>
                </a:effectLst>
                <a:latin typeface="Lucida Handwriting" pitchFamily="66" charset="0"/>
                <a:cs typeface="Times New Roman" pitchFamily="18" charset="0"/>
              </a:rPr>
              <a:t>Start</a:t>
            </a:r>
            <a:r>
              <a:rPr lang="en-US" sz="3200" dirty="0">
                <a:solidFill>
                  <a:srgbClr val="7A0000"/>
                </a:solidFill>
                <a:effectLst>
                  <a:outerShdw blurRad="38100" dist="38100" dir="2700000" algn="tl">
                    <a:srgbClr val="000000">
                      <a:alpha val="43137"/>
                    </a:srgbClr>
                  </a:outerShdw>
                </a:effectLst>
                <a:latin typeface="Lucida Handwriting" pitchFamily="66" charset="0"/>
                <a:cs typeface="Times New Roman" pitchFamily="18" charset="0"/>
              </a:rPr>
              <a:t> to Finish in One Year: </a:t>
            </a:r>
            <a:r>
              <a:rPr lang="en-US" sz="3200" dirty="0" smtClean="0">
                <a:solidFill>
                  <a:srgbClr val="7A0000"/>
                </a:solidFill>
                <a:effectLst>
                  <a:outerShdw blurRad="38100" dist="38100" dir="2700000" algn="tl">
                    <a:srgbClr val="000000">
                      <a:alpha val="43137"/>
                    </a:srgbClr>
                  </a:outerShdw>
                </a:effectLst>
                <a:latin typeface="Lucida Handwriting" pitchFamily="66" charset="0"/>
                <a:cs typeface="Times New Roman" pitchFamily="18" charset="0"/>
              </a:rPr>
              <a:t/>
            </a:r>
            <a:br>
              <a:rPr lang="en-US" sz="3200" dirty="0" smtClean="0">
                <a:solidFill>
                  <a:srgbClr val="7A0000"/>
                </a:solidFill>
                <a:effectLst>
                  <a:outerShdw blurRad="38100" dist="38100" dir="2700000" algn="tl">
                    <a:srgbClr val="000000">
                      <a:alpha val="43137"/>
                    </a:srgbClr>
                  </a:outerShdw>
                </a:effectLst>
                <a:latin typeface="Lucida Handwriting" pitchFamily="66" charset="0"/>
                <a:cs typeface="Times New Roman" pitchFamily="18" charset="0"/>
              </a:rPr>
            </a:br>
            <a:r>
              <a:rPr lang="en-US" sz="3000" dirty="0" smtClean="0">
                <a:solidFill>
                  <a:srgbClr val="7A0000"/>
                </a:solidFill>
                <a:effectLst>
                  <a:outerShdw blurRad="38100" dist="38100" dir="2700000" algn="tl">
                    <a:srgbClr val="000000">
                      <a:alpha val="43137"/>
                    </a:srgbClr>
                  </a:outerShdw>
                </a:effectLst>
                <a:latin typeface="Lucida Handwriting" pitchFamily="66" charset="0"/>
                <a:cs typeface="Times New Roman" pitchFamily="18" charset="0"/>
              </a:rPr>
              <a:t>Virtual</a:t>
            </a:r>
            <a:r>
              <a:rPr lang="en-US" sz="3000" dirty="0">
                <a:solidFill>
                  <a:srgbClr val="7A0000"/>
                </a:solidFill>
                <a:effectLst>
                  <a:outerShdw blurRad="38100" dist="38100" dir="2700000" algn="tl">
                    <a:srgbClr val="000000">
                      <a:alpha val="43137"/>
                    </a:srgbClr>
                  </a:outerShdw>
                </a:effectLst>
                <a:latin typeface="Lucida Handwriting" pitchFamily="66" charset="0"/>
                <a:cs typeface="Times New Roman" pitchFamily="18" charset="0"/>
              </a:rPr>
              <a:t> One Stop Student Service Center</a:t>
            </a:r>
            <a:endParaRPr lang="en-US" sz="3000" dirty="0" smtClean="0">
              <a:solidFill>
                <a:srgbClr val="7A0000"/>
              </a:solidFill>
              <a:effectLst>
                <a:outerShdw blurRad="38100" dist="38100" dir="2700000" algn="tl">
                  <a:srgbClr val="000000">
                    <a:alpha val="43137"/>
                  </a:srgbClr>
                </a:outerShdw>
              </a:effectLst>
              <a:latin typeface="Lucida Handwriting" pitchFamily="66" charset="0"/>
              <a:cs typeface="Times New Roman" pitchFamily="18" charset="0"/>
            </a:endParaRPr>
          </a:p>
        </p:txBody>
      </p:sp>
      <p:sp>
        <p:nvSpPr>
          <p:cNvPr id="2" name="Content Placeholder 1"/>
          <p:cNvSpPr>
            <a:spLocks noGrp="1"/>
          </p:cNvSpPr>
          <p:nvPr>
            <p:ph idx="1"/>
          </p:nvPr>
        </p:nvSpPr>
        <p:spPr>
          <a:xfrm>
            <a:off x="914400" y="4038600"/>
            <a:ext cx="7391400" cy="2438400"/>
          </a:xfrm>
        </p:spPr>
        <p:txBody>
          <a:bodyPr/>
          <a:lstStyle/>
          <a:p>
            <a:pPr marL="0" indent="0" algn="ctr">
              <a:buFontTx/>
              <a:buNone/>
              <a:defRPr/>
            </a:pPr>
            <a:endParaRPr lang="en-US" sz="1800" dirty="0" smtClean="0">
              <a:latin typeface="Times New Roman" pitchFamily="18" charset="0"/>
              <a:cs typeface="Times New Roman" pitchFamily="18" charset="0"/>
            </a:endParaRPr>
          </a:p>
          <a:p>
            <a:pPr marL="0" indent="0" algn="ctr">
              <a:buFontTx/>
              <a:buNone/>
              <a:defRPr/>
            </a:pPr>
            <a:r>
              <a:rPr lang="en-US" sz="2400" dirty="0" smtClean="0">
                <a:latin typeface="Times New Roman" pitchFamily="18" charset="0"/>
                <a:cs typeface="Times New Roman" pitchFamily="18" charset="0"/>
              </a:rPr>
              <a:t>Juliette Punchello, MS, MA</a:t>
            </a:r>
          </a:p>
          <a:p>
            <a:pPr marL="0" indent="0" algn="ctr">
              <a:buFontTx/>
              <a:buNone/>
              <a:defRPr/>
            </a:pPr>
            <a:r>
              <a:rPr lang="en-US" sz="2400" dirty="0" smtClean="0">
                <a:latin typeface="Times New Roman" pitchFamily="18" charset="0"/>
                <a:cs typeface="Times New Roman" pitchFamily="18" charset="0"/>
              </a:rPr>
              <a:t>Thomas Edison State College, NJ</a:t>
            </a:r>
          </a:p>
          <a:p>
            <a:pPr marL="0" indent="0" algn="ctr">
              <a:buFontTx/>
              <a:buNone/>
              <a:defRPr/>
            </a:pPr>
            <a:r>
              <a:rPr lang="en-US" sz="2400" dirty="0" smtClean="0">
                <a:latin typeface="Times New Roman" pitchFamily="18" charset="0"/>
                <a:cs typeface="Times New Roman" pitchFamily="18" charset="0"/>
                <a:hlinkClick r:id="rId3"/>
              </a:rPr>
              <a:t>jpunchello@tesc.edu</a:t>
            </a:r>
            <a:endParaRPr lang="en-US" sz="2400" dirty="0" smtClean="0">
              <a:latin typeface="Times New Roman" pitchFamily="18" charset="0"/>
              <a:cs typeface="Times New Roman" pitchFamily="18" charset="0"/>
            </a:endParaRPr>
          </a:p>
          <a:p>
            <a:pPr marL="0" indent="0" algn="ctr">
              <a:buFontTx/>
              <a:buNone/>
              <a:defRPr/>
            </a:pPr>
            <a:r>
              <a:rPr lang="en-US" sz="2400" dirty="0" smtClean="0">
                <a:latin typeface="Times New Roman" pitchFamily="18" charset="0"/>
                <a:cs typeface="Times New Roman" pitchFamily="18" charset="0"/>
              </a:rPr>
              <a:t>609-984-7188 X 3475</a:t>
            </a:r>
          </a:p>
          <a:p>
            <a:pPr marL="0" indent="0" algn="ctr">
              <a:buFontTx/>
              <a:buNone/>
              <a:defRPr/>
            </a:pPr>
            <a:endParaRPr lang="en-US" sz="1800" dirty="0" smtClean="0">
              <a:latin typeface="Times New Roman" pitchFamily="18" charset="0"/>
              <a:cs typeface="Times New Roman" pitchFamily="18" charset="0"/>
            </a:endParaRPr>
          </a:p>
          <a:p>
            <a:pPr>
              <a:defRPr/>
            </a:pPr>
            <a:endParaRPr lang="en-US" dirty="0"/>
          </a:p>
        </p:txBody>
      </p:sp>
      <p:pic>
        <p:nvPicPr>
          <p:cNvPr id="2052" name="Picture 4" descr="C:\Users\jpunchello\AppData\Local\Microsoft\Windows\Temporary Internet Files\Content.IE5\G8CEJ2YT\MC900439254[1].jpg"/>
          <p:cNvPicPr>
            <a:picLocks noChangeAspect="1" noChangeArrowheads="1"/>
          </p:cNvPicPr>
          <p:nvPr/>
        </p:nvPicPr>
        <p:blipFill>
          <a:blip r:embed="rId4" cstate="print"/>
          <a:srcRect/>
          <a:stretch>
            <a:fillRect/>
          </a:stretch>
        </p:blipFill>
        <p:spPr bwMode="auto">
          <a:xfrm>
            <a:off x="0" y="3733800"/>
            <a:ext cx="2357438" cy="23574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Finished Product</a:t>
            </a:r>
            <a:endParaRPr lang="en-US" sz="4800" dirty="0"/>
          </a:p>
        </p:txBody>
      </p:sp>
      <p:pic>
        <p:nvPicPr>
          <p:cNvPr id="11267" name="Content Placeholder 8" descr="The Hub - Google Chrome"/>
          <p:cNvPicPr>
            <a:picLocks noGrp="1" noChangeAspect="1"/>
          </p:cNvPicPr>
          <p:nvPr>
            <p:ph idx="1"/>
          </p:nvPr>
        </p:nvPicPr>
        <p:blipFill>
          <a:blip r:embed="rId2" cstate="print"/>
          <a:srcRect/>
          <a:stretch>
            <a:fillRect/>
          </a:stretch>
        </p:blipFill>
        <p:spPr>
          <a:xfrm>
            <a:off x="914400" y="1981200"/>
            <a:ext cx="7239000" cy="4333875"/>
          </a:xfrm>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a:solidFill>
                  <a:srgbClr val="7A0000"/>
                </a:solidFill>
                <a:effectLst>
                  <a:outerShdw blurRad="38100" dist="38100" dir="2700000" algn="tl">
                    <a:srgbClr val="000000">
                      <a:alpha val="43137"/>
                    </a:srgbClr>
                  </a:outerShdw>
                </a:effectLst>
                <a:latin typeface="Lucida Handwriting" pitchFamily="66" charset="0"/>
              </a:rPr>
              <a:t>Finished Product</a:t>
            </a:r>
            <a:endParaRPr lang="en-US" sz="4800" dirty="0"/>
          </a:p>
        </p:txBody>
      </p:sp>
      <p:pic>
        <p:nvPicPr>
          <p:cNvPr id="12291" name="Content Placeholder 2" descr="The Hub - Google Chrome"/>
          <p:cNvPicPr>
            <a:picLocks noGrp="1" noChangeAspect="1"/>
          </p:cNvPicPr>
          <p:nvPr>
            <p:ph idx="1"/>
          </p:nvPr>
        </p:nvPicPr>
        <p:blipFill>
          <a:blip r:embed="rId2" cstate="print"/>
          <a:srcRect/>
          <a:stretch>
            <a:fillRect/>
          </a:stretch>
        </p:blipFill>
        <p:spPr>
          <a:xfrm>
            <a:off x="1447800" y="1981200"/>
            <a:ext cx="6553200" cy="4267200"/>
          </a:xfrm>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Survey</a:t>
            </a:r>
            <a:endParaRPr lang="en-US" sz="4800" dirty="0"/>
          </a:p>
        </p:txBody>
      </p:sp>
      <p:sp>
        <p:nvSpPr>
          <p:cNvPr id="3" name="Content Placeholder 2"/>
          <p:cNvSpPr>
            <a:spLocks noGrp="1"/>
          </p:cNvSpPr>
          <p:nvPr>
            <p:ph idx="1"/>
          </p:nvPr>
        </p:nvSpPr>
        <p:spPr>
          <a:xfrm>
            <a:off x="533400" y="1828800"/>
            <a:ext cx="8229600" cy="4267200"/>
          </a:xfrm>
        </p:spPr>
        <p:txBody>
          <a:bodyPr/>
          <a:lstStyle/>
          <a:p>
            <a:pPr marL="0" indent="0" algn="just">
              <a:lnSpc>
                <a:spcPct val="150000"/>
              </a:lnSpc>
              <a:buFontTx/>
              <a:buNone/>
              <a:defRPr/>
            </a:pPr>
            <a:r>
              <a:rPr lang="en-US" sz="2000" b="1" dirty="0" smtClean="0">
                <a:latin typeface="Times New Roman" pitchFamily="18" charset="0"/>
                <a:cs typeface="Times New Roman" pitchFamily="18" charset="0"/>
              </a:rPr>
              <a:t>We are interested in how The Hub webpage meets the needs of our UPS students. We would appreciate your feedback. (All submissions are anonymous.)</a:t>
            </a:r>
          </a:p>
          <a:p>
            <a:pPr>
              <a:lnSpc>
                <a:spcPct val="150000"/>
              </a:lnSpc>
              <a:buFontTx/>
              <a:buAutoNum type="arabicPeriod"/>
              <a:defRPr/>
            </a:pPr>
            <a:r>
              <a:rPr lang="en-US" sz="2000" dirty="0" smtClean="0">
                <a:latin typeface="Times New Roman" pitchFamily="18" charset="0"/>
                <a:cs typeface="Times New Roman" pitchFamily="18" charset="0"/>
              </a:rPr>
              <a:t>How satisfied are you with the information in The Hub webpage?</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lnSpc>
                <a:spcPct val="150000"/>
              </a:lnSpc>
              <a:buFontTx/>
              <a:buAutoNum type="arabicPeriod"/>
              <a:defRPr/>
            </a:pPr>
            <a:r>
              <a:rPr lang="en-US" sz="2000" dirty="0" smtClean="0">
                <a:latin typeface="Times New Roman" pitchFamily="18" charset="0"/>
                <a:cs typeface="Times New Roman" pitchFamily="18" charset="0"/>
              </a:rPr>
              <a:t>How satisfied are you with the ease of using The Hub webpage?</a:t>
            </a:r>
            <a:br>
              <a:rPr lang="en-US" sz="2000" dirty="0" smtClean="0">
                <a:latin typeface="Times New Roman" pitchFamily="18" charset="0"/>
                <a:cs typeface="Times New Roman" pitchFamily="18" charset="0"/>
              </a:rPr>
            </a:br>
            <a:endParaRPr lang="en-US" sz="2000" dirty="0" smtClean="0">
              <a:latin typeface="Times New Roman" pitchFamily="18" charset="0"/>
              <a:cs typeface="Times New Roman" pitchFamily="18" charset="0"/>
            </a:endParaRPr>
          </a:p>
          <a:p>
            <a:pPr>
              <a:lnSpc>
                <a:spcPct val="150000"/>
              </a:lnSpc>
              <a:buFontTx/>
              <a:buAutoNum type="arabicPeriod"/>
              <a:defRPr/>
            </a:pPr>
            <a:r>
              <a:rPr lang="en-US" sz="2000" dirty="0" smtClean="0">
                <a:latin typeface="Times New Roman" pitchFamily="18" charset="0"/>
                <a:cs typeface="Times New Roman" pitchFamily="18" charset="0"/>
              </a:rPr>
              <a:t>Thank you for your participation in this survey.                                     Please include any additional comments in the box below.</a:t>
            </a:r>
          </a:p>
          <a:p>
            <a:pPr>
              <a:defRPr/>
            </a:pPr>
            <a:endParaRPr lang="en-US" dirty="0"/>
          </a:p>
        </p:txBody>
      </p:sp>
      <p:pic>
        <p:nvPicPr>
          <p:cNvPr id="13316" name="Picture 4" descr="C:\Users\TESCuser\AppData\Local\Microsoft\Windows\Temporary Internet Files\Content.IE5\FAQYLX7Q\MP910220759[1].jpg"/>
          <p:cNvPicPr>
            <a:picLocks noChangeAspect="1" noChangeArrowheads="1"/>
          </p:cNvPicPr>
          <p:nvPr/>
        </p:nvPicPr>
        <p:blipFill>
          <a:blip r:embed="rId2" cstate="print"/>
          <a:srcRect/>
          <a:stretch>
            <a:fillRect/>
          </a:stretch>
        </p:blipFill>
        <p:spPr bwMode="auto">
          <a:xfrm>
            <a:off x="6781800" y="4724400"/>
            <a:ext cx="1993900" cy="12954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Student Responses</a:t>
            </a:r>
            <a:endParaRPr lang="en-US" sz="4800" dirty="0"/>
          </a:p>
        </p:txBody>
      </p:sp>
      <p:pic>
        <p:nvPicPr>
          <p:cNvPr id="14339" name="Picture 2"/>
          <p:cNvPicPr>
            <a:picLocks noGrp="1" noChangeAspect="1" noChangeArrowheads="1"/>
          </p:cNvPicPr>
          <p:nvPr>
            <p:ph idx="1"/>
          </p:nvPr>
        </p:nvPicPr>
        <p:blipFill>
          <a:blip r:embed="rId2" cstate="print"/>
          <a:srcRect/>
          <a:stretch>
            <a:fillRect/>
          </a:stretch>
        </p:blipFill>
        <p:spPr>
          <a:xfrm>
            <a:off x="1066800" y="2112963"/>
            <a:ext cx="9601200" cy="4706937"/>
          </a:xfr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Student Responses</a:t>
            </a:r>
            <a:endParaRPr lang="en-US" sz="4800" dirty="0"/>
          </a:p>
        </p:txBody>
      </p:sp>
      <p:pic>
        <p:nvPicPr>
          <p:cNvPr id="15363" name="Picture 2"/>
          <p:cNvPicPr>
            <a:picLocks noGrp="1" noChangeAspect="1" noChangeArrowheads="1"/>
          </p:cNvPicPr>
          <p:nvPr>
            <p:ph idx="1"/>
          </p:nvPr>
        </p:nvPicPr>
        <p:blipFill>
          <a:blip r:embed="rId2" cstate="print"/>
          <a:srcRect/>
          <a:stretch>
            <a:fillRect/>
          </a:stretch>
        </p:blipFill>
        <p:spPr>
          <a:xfrm>
            <a:off x="914400" y="2057400"/>
            <a:ext cx="10034588" cy="4495800"/>
          </a:xfrm>
          <a:noFill/>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Student Responses</a:t>
            </a:r>
            <a:endParaRPr lang="en-US" sz="4800" dirty="0"/>
          </a:p>
        </p:txBody>
      </p:sp>
      <p:sp>
        <p:nvSpPr>
          <p:cNvPr id="3" name="Content Placeholder 2"/>
          <p:cNvSpPr>
            <a:spLocks noGrp="1"/>
          </p:cNvSpPr>
          <p:nvPr>
            <p:ph idx="1"/>
          </p:nvPr>
        </p:nvSpPr>
        <p:spPr>
          <a:xfrm>
            <a:off x="838200" y="1905000"/>
            <a:ext cx="7848600" cy="4572000"/>
          </a:xfrm>
        </p:spPr>
        <p:txBody>
          <a:bodyPr/>
          <a:lstStyle/>
          <a:p>
            <a:pPr marL="0" indent="0">
              <a:buFontTx/>
              <a:buNone/>
              <a:defRPr/>
            </a:pPr>
            <a:endParaRPr lang="en-US" sz="2400" b="1" dirty="0" smtClean="0">
              <a:latin typeface="Times New Roman" pitchFamily="18" charset="0"/>
              <a:cs typeface="Times New Roman" pitchFamily="18" charset="0"/>
            </a:endParaRPr>
          </a:p>
          <a:p>
            <a:pPr marL="0" indent="0">
              <a:buFontTx/>
              <a:buNone/>
              <a:defRPr/>
            </a:pPr>
            <a:r>
              <a:rPr lang="en-US" sz="2400" b="1" dirty="0" smtClean="0">
                <a:latin typeface="Times New Roman" pitchFamily="18" charset="0"/>
                <a:cs typeface="Times New Roman" pitchFamily="18" charset="0"/>
              </a:rPr>
              <a:t>Q3</a:t>
            </a:r>
            <a:r>
              <a:rPr lang="en-US" sz="2400" b="1" dirty="0">
                <a:latin typeface="Times New Roman" pitchFamily="18" charset="0"/>
                <a:cs typeface="Times New Roman" pitchFamily="18" charset="0"/>
              </a:rPr>
              <a:t>. Thank you for your participation in this survey.  Please include any additional comments in the box below. (all comments are anonymous</a:t>
            </a:r>
            <a:r>
              <a:rPr lang="en-US" sz="2400" b="1" dirty="0" smtClean="0">
                <a:latin typeface="Times New Roman" pitchFamily="18" charset="0"/>
                <a:cs typeface="Times New Roman" pitchFamily="18" charset="0"/>
              </a:rPr>
              <a:t>)</a:t>
            </a:r>
          </a:p>
          <a:p>
            <a:pPr marL="0" indent="0">
              <a:buFontTx/>
              <a:buNone/>
              <a:defRPr/>
            </a:pPr>
            <a:endParaRPr lang="en-US" sz="2400" dirty="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I </a:t>
            </a:r>
            <a:r>
              <a:rPr lang="en-US" sz="2400" dirty="0">
                <a:latin typeface="Times New Roman" pitchFamily="18" charset="0"/>
                <a:cs typeface="Times New Roman" pitchFamily="18" charset="0"/>
              </a:rPr>
              <a:t>think this provides great support for United Parcel Service Management	</a:t>
            </a:r>
            <a:endParaRPr lang="en-US" sz="2400" dirty="0" smtClean="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This is so good for UPS employees. Simple from the application process through graduation. Great job</a:t>
            </a:r>
            <a:r>
              <a:rPr lang="en-US" sz="2400" dirty="0" smtClean="0">
                <a:latin typeface="Times New Roman" pitchFamily="18" charset="0"/>
                <a:cs typeface="Times New Roman" pitchFamily="18" charset="0"/>
              </a:rPr>
              <a:t>!!</a:t>
            </a:r>
          </a:p>
          <a:p>
            <a:pPr>
              <a:defRPr/>
            </a:pPr>
            <a:endParaRPr lang="en-US" sz="24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Student Responses</a:t>
            </a:r>
            <a:endParaRPr lang="en-US" sz="4800" dirty="0"/>
          </a:p>
        </p:txBody>
      </p:sp>
      <p:sp>
        <p:nvSpPr>
          <p:cNvPr id="3" name="Content Placeholder 2"/>
          <p:cNvSpPr>
            <a:spLocks noGrp="1"/>
          </p:cNvSpPr>
          <p:nvPr>
            <p:ph idx="1"/>
          </p:nvPr>
        </p:nvSpPr>
        <p:spPr>
          <a:xfrm>
            <a:off x="685800" y="1981200"/>
            <a:ext cx="7772400" cy="4114800"/>
          </a:xfrm>
        </p:spPr>
        <p:txBody>
          <a:bodyPr/>
          <a:lstStyle/>
          <a:p>
            <a:pPr>
              <a:defRPr/>
            </a:pPr>
            <a:endParaRPr lang="en-US" sz="2400" dirty="0" smtClean="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TESC just made things much easier for “</a:t>
            </a:r>
            <a:r>
              <a:rPr lang="en-US" sz="2400" dirty="0" err="1" smtClean="0">
                <a:latin typeface="Times New Roman" pitchFamily="18" charset="0"/>
                <a:cs typeface="Times New Roman" pitchFamily="18" charset="0"/>
              </a:rPr>
              <a:t>UPSers</a:t>
            </a:r>
            <a:r>
              <a:rPr lang="en-US" sz="2400" dirty="0" smtClean="0">
                <a:latin typeface="Times New Roman" pitchFamily="18" charset="0"/>
                <a:cs typeface="Times New Roman" pitchFamily="18" charset="0"/>
              </a:rPr>
              <a:t>”. I have a lot of the younger work force asking me about TESC. This website will help them register and probably entice more people to get in school.	</a:t>
            </a:r>
          </a:p>
          <a:p>
            <a:pPr>
              <a:defRPr/>
            </a:pPr>
            <a:endParaRPr lang="en-US" sz="2400" dirty="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I only wish this were available when I was </a:t>
            </a:r>
          </a:p>
          <a:p>
            <a:pPr marL="406400" indent="-406400">
              <a:buFontTx/>
              <a:buNone/>
              <a:defRP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working towards my degree.  I recently have                              applied for graduation.</a:t>
            </a:r>
            <a:r>
              <a:rPr lang="en-US" sz="2000" dirty="0" smtClean="0">
                <a:latin typeface="Times New Roman" pitchFamily="18" charset="0"/>
                <a:cs typeface="Times New Roman" pitchFamily="18" charset="0"/>
              </a:rPr>
              <a:t>	</a:t>
            </a:r>
          </a:p>
          <a:p>
            <a:pPr>
              <a:defRPr/>
            </a:pPr>
            <a:endParaRPr lang="en-US" dirty="0"/>
          </a:p>
        </p:txBody>
      </p:sp>
      <p:pic>
        <p:nvPicPr>
          <p:cNvPr id="17412" name="Picture 2" descr="C:\Users\TESCuser\AppData\Local\Microsoft\Windows\Temporary Internet Files\Content.IE5\697EWYPC\MP900442364[1].jpg"/>
          <p:cNvPicPr>
            <a:picLocks noChangeAspect="1" noChangeArrowheads="1"/>
          </p:cNvPicPr>
          <p:nvPr/>
        </p:nvPicPr>
        <p:blipFill>
          <a:blip r:embed="rId2" cstate="print"/>
          <a:srcRect/>
          <a:stretch>
            <a:fillRect/>
          </a:stretch>
        </p:blipFill>
        <p:spPr bwMode="auto">
          <a:xfrm>
            <a:off x="6934200" y="3429000"/>
            <a:ext cx="1981200" cy="29718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Google Analytics</a:t>
            </a:r>
            <a:endParaRPr lang="en-US" sz="4800" dirty="0"/>
          </a:p>
        </p:txBody>
      </p:sp>
      <p:sp>
        <p:nvSpPr>
          <p:cNvPr id="3" name="Content Placeholder 2"/>
          <p:cNvSpPr>
            <a:spLocks noGrp="1"/>
          </p:cNvSpPr>
          <p:nvPr>
            <p:ph idx="1"/>
          </p:nvPr>
        </p:nvSpPr>
        <p:spPr>
          <a:xfrm>
            <a:off x="838200" y="1981200"/>
            <a:ext cx="7620000" cy="3886200"/>
          </a:xfrm>
        </p:spPr>
        <p:txBody>
          <a:bodyPr/>
          <a:lstStyle/>
          <a:p>
            <a:pPr marL="0" indent="0" algn="ctr">
              <a:buFontTx/>
              <a:buNone/>
              <a:defRPr/>
            </a:pPr>
            <a:r>
              <a:rPr lang="en-US" sz="2400" b="1" dirty="0" smtClean="0">
                <a:latin typeface="Times New Roman" pitchFamily="18" charset="0"/>
                <a:cs typeface="Times New Roman" pitchFamily="18" charset="0"/>
              </a:rPr>
              <a:t>1,140 </a:t>
            </a:r>
            <a:r>
              <a:rPr lang="en-US" sz="2400" b="1" dirty="0">
                <a:latin typeface="Times New Roman" pitchFamily="18" charset="0"/>
                <a:cs typeface="Times New Roman" pitchFamily="18" charset="0"/>
              </a:rPr>
              <a:t>page views of which 818 are unique user </a:t>
            </a:r>
            <a:r>
              <a:rPr lang="en-US" sz="2400" b="1" dirty="0" smtClean="0">
                <a:latin typeface="Times New Roman" pitchFamily="18" charset="0"/>
                <a:cs typeface="Times New Roman" pitchFamily="18" charset="0"/>
              </a:rPr>
              <a:t>views</a:t>
            </a:r>
          </a:p>
          <a:p>
            <a:pPr marL="0" indent="0" algn="ctr">
              <a:buFontTx/>
              <a:buNone/>
              <a:defRPr/>
            </a:pPr>
            <a:r>
              <a:rPr lang="en-US" sz="2400" b="1" dirty="0" smtClean="0">
                <a:latin typeface="Times New Roman" pitchFamily="18" charset="0"/>
                <a:cs typeface="Times New Roman" pitchFamily="18" charset="0"/>
              </a:rPr>
              <a:t>(July 1- July 31, 2012)</a:t>
            </a:r>
          </a:p>
          <a:p>
            <a:pPr marL="0" indent="0" algn="ctr">
              <a:buFontTx/>
              <a:buNone/>
              <a:defRPr/>
            </a:pPr>
            <a:endParaRPr lang="en-US" sz="2400" dirty="0">
              <a:latin typeface="Times New Roman" pitchFamily="18" charset="0"/>
              <a:cs typeface="Times New Roman" pitchFamily="18" charset="0"/>
            </a:endParaRPr>
          </a:p>
          <a:p>
            <a:pPr marL="0" indent="0">
              <a:buFontTx/>
              <a:buNone/>
              <a:defRPr/>
            </a:pPr>
            <a:r>
              <a:rPr lang="en-US" sz="2400" b="1" dirty="0">
                <a:latin typeface="Times New Roman" pitchFamily="18" charset="0"/>
                <a:cs typeface="Times New Roman" pitchFamily="18" charset="0"/>
              </a:rPr>
              <a:t>Most </a:t>
            </a:r>
            <a:r>
              <a:rPr lang="en-US" sz="2400" b="1" dirty="0" smtClean="0">
                <a:latin typeface="Times New Roman" pitchFamily="18" charset="0"/>
                <a:cs typeface="Times New Roman" pitchFamily="18" charset="0"/>
              </a:rPr>
              <a:t>visited links</a:t>
            </a:r>
            <a:r>
              <a:rPr lang="en-US" sz="2400" b="1" dirty="0">
                <a:latin typeface="Times New Roman" pitchFamily="18" charset="0"/>
                <a:cs typeface="Times New Roman" pitchFamily="18" charset="0"/>
              </a:rPr>
              <a:t>:</a:t>
            </a:r>
            <a:endParaRPr lang="en-US" sz="2400" dirty="0">
              <a:latin typeface="Times New Roman" pitchFamily="18" charset="0"/>
              <a:cs typeface="Times New Roman" pitchFamily="18" charset="0"/>
            </a:endParaRPr>
          </a:p>
          <a:p>
            <a:pPr marL="863600">
              <a:defRPr/>
            </a:pPr>
            <a:r>
              <a:rPr lang="en-US" sz="2400" dirty="0">
                <a:latin typeface="Times New Roman" pitchFamily="18" charset="0"/>
                <a:cs typeface="Times New Roman" pitchFamily="18" charset="0"/>
              </a:rPr>
              <a:t>14%     Degree Programs</a:t>
            </a:r>
          </a:p>
          <a:p>
            <a:pPr marL="863600">
              <a:defRPr/>
            </a:pPr>
            <a:r>
              <a:rPr lang="en-US" sz="2400" dirty="0">
                <a:latin typeface="Times New Roman" pitchFamily="18" charset="0"/>
                <a:cs typeface="Times New Roman" pitchFamily="18" charset="0"/>
              </a:rPr>
              <a:t>14%     How to Get Started</a:t>
            </a:r>
          </a:p>
          <a:p>
            <a:pPr marL="863600">
              <a:defRPr/>
            </a:pPr>
            <a:r>
              <a:rPr lang="en-US" sz="2400" dirty="0">
                <a:latin typeface="Times New Roman" pitchFamily="18" charset="0"/>
                <a:cs typeface="Times New Roman" pitchFamily="18" charset="0"/>
              </a:rPr>
              <a:t>14%     Choose and Pay for Tuition</a:t>
            </a:r>
          </a:p>
          <a:p>
            <a:pPr marL="863600">
              <a:defRPr/>
            </a:pPr>
            <a:r>
              <a:rPr lang="en-US" sz="2400" dirty="0">
                <a:latin typeface="Times New Roman" pitchFamily="18" charset="0"/>
                <a:cs typeface="Times New Roman" pitchFamily="18" charset="0"/>
              </a:rPr>
              <a:t>9.0%    Top 10 Tips for Applicants</a:t>
            </a:r>
          </a:p>
          <a:p>
            <a:pPr marL="863600">
              <a:defRPr/>
            </a:pPr>
            <a:r>
              <a:rPr lang="en-US" sz="2400" dirty="0">
                <a:latin typeface="Times New Roman" pitchFamily="18" charset="0"/>
                <a:cs typeface="Times New Roman" pitchFamily="18" charset="0"/>
              </a:rPr>
              <a:t>4.8%    Register for Courses</a:t>
            </a:r>
          </a:p>
          <a:p>
            <a:pPr marL="863600">
              <a:defRPr/>
            </a:pPr>
            <a:r>
              <a:rPr lang="en-US" sz="2400" dirty="0">
                <a:latin typeface="Times New Roman" pitchFamily="18" charset="0"/>
                <a:cs typeface="Times New Roman" pitchFamily="18" charset="0"/>
              </a:rPr>
              <a:t>4.7%    Request Receipt</a:t>
            </a:r>
          </a:p>
          <a:p>
            <a:pPr marL="863600">
              <a:defRPr/>
            </a:pPr>
            <a:endParaRPr lang="en-US" sz="2400"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p:txBody>
      </p:sp>
      <p:pic>
        <p:nvPicPr>
          <p:cNvPr id="18436" name="Picture 3" descr="C:\Users\TESCuser\AppData\Local\Microsoft\Windows\Temporary Internet Files\Content.IE5\9UUA7FBA\MC900059045[1].wmf"/>
          <p:cNvPicPr>
            <a:picLocks noChangeAspect="1" noChangeArrowheads="1"/>
          </p:cNvPicPr>
          <p:nvPr/>
        </p:nvPicPr>
        <p:blipFill>
          <a:blip r:embed="rId2" cstate="print"/>
          <a:srcRect/>
          <a:stretch>
            <a:fillRect/>
          </a:stretch>
        </p:blipFill>
        <p:spPr bwMode="auto">
          <a:xfrm>
            <a:off x="6985000" y="3810000"/>
            <a:ext cx="1681163" cy="144303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Google Analytics</a:t>
            </a:r>
            <a:endParaRPr lang="en-US" sz="4800" dirty="0"/>
          </a:p>
        </p:txBody>
      </p:sp>
      <p:sp>
        <p:nvSpPr>
          <p:cNvPr id="3" name="Content Placeholder 2"/>
          <p:cNvSpPr>
            <a:spLocks noGrp="1"/>
          </p:cNvSpPr>
          <p:nvPr>
            <p:ph idx="1"/>
          </p:nvPr>
        </p:nvSpPr>
        <p:spPr>
          <a:xfrm>
            <a:off x="1447800" y="1981200"/>
            <a:ext cx="7010400" cy="4114800"/>
          </a:xfrm>
        </p:spPr>
        <p:txBody>
          <a:bodyPr/>
          <a:lstStyle/>
          <a:p>
            <a:pPr marL="0" indent="0">
              <a:buFontTx/>
              <a:buNone/>
              <a:defRPr/>
            </a:pPr>
            <a:endParaRPr lang="en-US" sz="2400" b="1" dirty="0" smtClean="0">
              <a:latin typeface="Times New Roman" pitchFamily="18" charset="0"/>
              <a:cs typeface="Times New Roman" pitchFamily="18" charset="0"/>
            </a:endParaRPr>
          </a:p>
          <a:p>
            <a:pPr marL="0" indent="0">
              <a:buFontTx/>
              <a:buNone/>
              <a:defRPr/>
            </a:pPr>
            <a:r>
              <a:rPr lang="en-US" sz="2400" b="1" dirty="0" smtClean="0">
                <a:latin typeface="Times New Roman" pitchFamily="18" charset="0"/>
                <a:cs typeface="Times New Roman" pitchFamily="18" charset="0"/>
              </a:rPr>
              <a:t>Least visited links:</a:t>
            </a:r>
            <a:endParaRPr lang="en-US" sz="2400" dirty="0" smtClean="0">
              <a:latin typeface="Times New Roman" pitchFamily="18" charset="0"/>
              <a:cs typeface="Times New Roman" pitchFamily="18" charset="0"/>
            </a:endParaRPr>
          </a:p>
          <a:p>
            <a:pPr marL="914400" indent="-457200">
              <a:defRPr/>
            </a:pPr>
            <a:r>
              <a:rPr lang="en-US" sz="2400" dirty="0" smtClean="0">
                <a:latin typeface="Times New Roman" pitchFamily="18" charset="0"/>
                <a:cs typeface="Times New Roman" pitchFamily="18" charset="0"/>
              </a:rPr>
              <a:t>0.1%    Get Connected</a:t>
            </a:r>
          </a:p>
          <a:p>
            <a:pPr marL="914400" indent="-457200">
              <a:defRPr/>
            </a:pPr>
            <a:r>
              <a:rPr lang="en-US" sz="2400" dirty="0" smtClean="0">
                <a:latin typeface="Times New Roman" pitchFamily="18" charset="0"/>
                <a:cs typeface="Times New Roman" pitchFamily="18" charset="0"/>
              </a:rPr>
              <a:t>0.2%    FAQ’s</a:t>
            </a:r>
          </a:p>
          <a:p>
            <a:pPr marL="914400" indent="-457200">
              <a:defRPr/>
            </a:pPr>
            <a:r>
              <a:rPr lang="en-US" sz="2400" dirty="0" smtClean="0">
                <a:latin typeface="Times New Roman" pitchFamily="18" charset="0"/>
                <a:cs typeface="Times New Roman" pitchFamily="18" charset="0"/>
              </a:rPr>
              <a:t>0.3%    Student Forms</a:t>
            </a:r>
          </a:p>
          <a:p>
            <a:pPr marL="914400" indent="-457200">
              <a:defRPr/>
            </a:pPr>
            <a:r>
              <a:rPr lang="en-US" sz="2400" dirty="0" smtClean="0">
                <a:latin typeface="Times New Roman" pitchFamily="18" charset="0"/>
                <a:cs typeface="Times New Roman" pitchFamily="18" charset="0"/>
              </a:rPr>
              <a:t>0.3%    Visit the College Store</a:t>
            </a:r>
          </a:p>
          <a:p>
            <a:pPr marL="914400" indent="-457200">
              <a:defRPr/>
            </a:pPr>
            <a:endParaRPr lang="en-US" dirty="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What It </a:t>
            </a:r>
            <a:r>
              <a:rPr lang="en-US" sz="4800" dirty="0">
                <a:solidFill>
                  <a:srgbClr val="7A0000"/>
                </a:solidFill>
                <a:effectLst>
                  <a:outerShdw blurRad="38100" dist="38100" dir="2700000" algn="tl">
                    <a:srgbClr val="000000">
                      <a:alpha val="43137"/>
                    </a:srgbClr>
                  </a:outerShdw>
                </a:effectLst>
                <a:latin typeface="Lucida Handwriting" pitchFamily="66" charset="0"/>
              </a:rPr>
              <a:t>A</a:t>
            </a:r>
            <a:r>
              <a:rPr lang="en-US" sz="4800" dirty="0" smtClean="0">
                <a:solidFill>
                  <a:srgbClr val="7A0000"/>
                </a:solidFill>
                <a:effectLst>
                  <a:outerShdw blurRad="38100" dist="38100" dir="2700000" algn="tl">
                    <a:srgbClr val="000000">
                      <a:alpha val="43137"/>
                    </a:srgbClr>
                  </a:outerShdw>
                </a:effectLst>
                <a:latin typeface="Lucida Handwriting" pitchFamily="66" charset="0"/>
              </a:rPr>
              <a:t>ll Means</a:t>
            </a:r>
            <a:endParaRPr lang="en-US" sz="4800" dirty="0">
              <a:solidFill>
                <a:srgbClr val="7A0000"/>
              </a:solidFill>
              <a:effectLst>
                <a:outerShdw blurRad="38100" dist="38100" dir="2700000" algn="tl">
                  <a:srgbClr val="000000">
                    <a:alpha val="43137"/>
                  </a:srgbClr>
                </a:outerShdw>
              </a:effectLst>
              <a:latin typeface="Lucida Handwriting" pitchFamily="66" charset="0"/>
            </a:endParaRPr>
          </a:p>
        </p:txBody>
      </p:sp>
      <p:sp>
        <p:nvSpPr>
          <p:cNvPr id="3" name="Content Placeholder 2"/>
          <p:cNvSpPr>
            <a:spLocks noGrp="1"/>
          </p:cNvSpPr>
          <p:nvPr>
            <p:ph idx="1"/>
          </p:nvPr>
        </p:nvSpPr>
        <p:spPr>
          <a:xfrm>
            <a:off x="1016000" y="1905000"/>
            <a:ext cx="7543800" cy="4114800"/>
          </a:xfrm>
        </p:spPr>
        <p:txBody>
          <a:bodyPr/>
          <a:lstStyle/>
          <a:p>
            <a:pPr>
              <a:defRPr/>
            </a:pPr>
            <a:endParaRPr lang="en-US" sz="2400" dirty="0" smtClean="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Use existing resources to create a value added proposition for students and partners</a:t>
            </a:r>
          </a:p>
          <a:p>
            <a:pPr>
              <a:defRPr/>
            </a:pPr>
            <a:endParaRPr lang="en-US" sz="2400" dirty="0" smtClean="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Vision to implementation to launch within one year</a:t>
            </a:r>
          </a:p>
          <a:p>
            <a:pPr marL="0" indent="0">
              <a:buFontTx/>
              <a:buNone/>
              <a:defRPr/>
            </a:pPr>
            <a:endParaRPr lang="en-US" sz="2400" dirty="0" smtClean="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Track</a:t>
            </a:r>
            <a:r>
              <a:rPr lang="en-US" sz="2400" smtClean="0">
                <a:latin typeface="Times New Roman" pitchFamily="18" charset="0"/>
                <a:cs typeface="Times New Roman" pitchFamily="18" charset="0"/>
              </a:rPr>
              <a:t>, track, track </a:t>
            </a:r>
            <a:r>
              <a:rPr lang="en-US" sz="2400" dirty="0" smtClean="0">
                <a:latin typeface="Times New Roman" pitchFamily="18" charset="0"/>
                <a:cs typeface="Times New Roman" pitchFamily="18" charset="0"/>
              </a:rPr>
              <a:t>and use results to modify site</a:t>
            </a:r>
          </a:p>
          <a:p>
            <a:pPr>
              <a:defRPr/>
            </a:pPr>
            <a:endParaRPr lang="en-US" sz="2400" dirty="0">
              <a:latin typeface="Times New Roman" pitchFamily="18" charset="0"/>
              <a:cs typeface="Times New Roman" pitchFamily="18" charset="0"/>
            </a:endParaRPr>
          </a:p>
          <a:p>
            <a:pPr>
              <a:defRPr/>
            </a:pPr>
            <a:r>
              <a:rPr lang="en-US" sz="2400" dirty="0" smtClean="0">
                <a:latin typeface="Times New Roman" pitchFamily="18" charset="0"/>
                <a:cs typeface="Times New Roman" pitchFamily="18" charset="0"/>
              </a:rPr>
              <a:t>Spread the news and engage students for their feedback</a:t>
            </a:r>
          </a:p>
          <a:p>
            <a:pPr>
              <a:defRPr/>
            </a:pPr>
            <a:endParaRPr lang="en-US" sz="2400" dirty="0">
              <a:latin typeface="Times New Roman" pitchFamily="18" charset="0"/>
              <a:cs typeface="Times New Roman" pitchFamily="18" charset="0"/>
            </a:endParaRPr>
          </a:p>
          <a:p>
            <a:pPr>
              <a:defRPr/>
            </a:pPr>
            <a:endParaRPr lang="en-US" sz="2400" dirty="0">
              <a:latin typeface="Times New Roman" pitchFamily="18" charset="0"/>
              <a:cs typeface="Times New Roman" pitchFamily="18" charset="0"/>
            </a:endParaRPr>
          </a:p>
        </p:txBody>
      </p:sp>
      <p:pic>
        <p:nvPicPr>
          <p:cNvPr id="20484" name="Picture 2" descr="C:\Users\TESCuser\AppData\Local\Microsoft\Windows\Temporary Internet Files\Content.IE5\697EWYPC\MC900389772[1].wmf"/>
          <p:cNvPicPr>
            <a:picLocks noChangeAspect="1" noChangeArrowheads="1"/>
          </p:cNvPicPr>
          <p:nvPr/>
        </p:nvPicPr>
        <p:blipFill>
          <a:blip r:embed="rId2" cstate="print"/>
          <a:srcRect/>
          <a:stretch>
            <a:fillRect/>
          </a:stretch>
        </p:blipFill>
        <p:spPr bwMode="auto">
          <a:xfrm>
            <a:off x="7696200" y="1981200"/>
            <a:ext cx="1306513" cy="2695575"/>
          </a:xfrm>
          <a:prstGeom prst="rect">
            <a:avLst/>
          </a:prstGeom>
          <a:noFill/>
          <a:ln w="9525">
            <a:noFill/>
            <a:miter lim="800000"/>
            <a:headEnd/>
            <a:tailEnd/>
          </a:ln>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685800" y="990600"/>
            <a:ext cx="7772400" cy="1143000"/>
          </a:xfrm>
        </p:spPr>
        <p:txBody>
          <a:bodyPr/>
          <a:lstStyle/>
          <a:p>
            <a:pPr eaLnBrk="1" hangingPunct="1">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Why Virtual?</a:t>
            </a:r>
            <a:endParaRPr lang="en-US" sz="4800" dirty="0" smtClean="0">
              <a:solidFill>
                <a:srgbClr val="7A0000"/>
              </a:solidFill>
            </a:endParaRPr>
          </a:p>
        </p:txBody>
      </p:sp>
      <p:sp>
        <p:nvSpPr>
          <p:cNvPr id="3075" name="Rectangle 3"/>
          <p:cNvSpPr>
            <a:spLocks noGrp="1" noChangeArrowheads="1"/>
          </p:cNvSpPr>
          <p:nvPr>
            <p:ph type="body" idx="1"/>
          </p:nvPr>
        </p:nvSpPr>
        <p:spPr>
          <a:xfrm>
            <a:off x="381000" y="1981200"/>
            <a:ext cx="8382000" cy="4038600"/>
          </a:xfrm>
        </p:spPr>
        <p:txBody>
          <a:bodyPr/>
          <a:lstStyle/>
          <a:p>
            <a:r>
              <a:rPr lang="en-US" sz="2800" smtClean="0">
                <a:latin typeface="Times New Roman" pitchFamily="18" charset="0"/>
                <a:cs typeface="Times New Roman" pitchFamily="18" charset="0"/>
              </a:rPr>
              <a:t>Value to client/student </a:t>
            </a:r>
          </a:p>
          <a:p>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Serves diverse population</a:t>
            </a:r>
          </a:p>
          <a:p>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Removes barriers to time/space</a:t>
            </a:r>
          </a:p>
          <a:p>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Presents consistent information </a:t>
            </a:r>
          </a:p>
          <a:p>
            <a:endParaRPr lang="en-US" sz="2800" smtClean="0">
              <a:latin typeface="Times New Roman" pitchFamily="18" charset="0"/>
              <a:cs typeface="Times New Roman" pitchFamily="18" charset="0"/>
            </a:endParaRPr>
          </a:p>
          <a:p>
            <a:r>
              <a:rPr lang="en-US" sz="2800" smtClean="0">
                <a:latin typeface="Times New Roman" pitchFamily="18" charset="0"/>
                <a:cs typeface="Times New Roman" pitchFamily="18" charset="0"/>
              </a:rPr>
              <a:t>On-line student services delivery mirrors on-line courseware 	</a:t>
            </a:r>
            <a:endParaRPr lang="en-US" sz="3200" smtClean="0">
              <a:latin typeface="Arial" charset="0"/>
            </a:endParaRPr>
          </a:p>
        </p:txBody>
      </p:sp>
      <p:pic>
        <p:nvPicPr>
          <p:cNvPr id="3076" name="Picture 2" descr="C:\Users\jpunchello\AppData\Local\Microsoft\Windows\Temporary Internet Files\Content.IE5\BZ3AEXGS\MC900360504[1].wmf"/>
          <p:cNvPicPr>
            <a:picLocks noChangeAspect="1" noChangeArrowheads="1"/>
          </p:cNvPicPr>
          <p:nvPr/>
        </p:nvPicPr>
        <p:blipFill>
          <a:blip r:embed="rId3" cstate="print"/>
          <a:srcRect/>
          <a:stretch>
            <a:fillRect/>
          </a:stretch>
        </p:blipFill>
        <p:spPr bwMode="auto">
          <a:xfrm>
            <a:off x="5410200" y="2438400"/>
            <a:ext cx="3048000" cy="1873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35000" y="1066800"/>
            <a:ext cx="7772400" cy="1295400"/>
          </a:xfrm>
        </p:spPr>
        <p:txBody>
          <a:bodyPr/>
          <a:lstStyle/>
          <a:p>
            <a:pPr eaLnBrk="1" hangingPunct="1">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How Virtual?</a:t>
            </a:r>
            <a:endParaRPr lang="en-US" sz="4000" dirty="0" smtClean="0">
              <a:solidFill>
                <a:srgbClr val="7A0000"/>
              </a:solidFill>
            </a:endParaRPr>
          </a:p>
        </p:txBody>
      </p:sp>
      <p:sp>
        <p:nvSpPr>
          <p:cNvPr id="4099" name="Rectangle 4"/>
          <p:cNvSpPr>
            <a:spLocks noChangeArrowheads="1"/>
          </p:cNvSpPr>
          <p:nvPr/>
        </p:nvSpPr>
        <p:spPr bwMode="auto">
          <a:xfrm>
            <a:off x="533400" y="2667000"/>
            <a:ext cx="7848600" cy="534988"/>
          </a:xfrm>
          <a:prstGeom prst="rect">
            <a:avLst/>
          </a:prstGeom>
          <a:noFill/>
          <a:ln w="9525">
            <a:noFill/>
            <a:miter lim="800000"/>
            <a:headEnd/>
            <a:tailEnd/>
          </a:ln>
          <a:effectLst/>
        </p:spPr>
        <p:txBody>
          <a:bodyPr>
            <a:spAutoFit/>
          </a:bodyPr>
          <a:lstStyle/>
          <a:p>
            <a:pPr algn="ctr" eaLnBrk="1" hangingPunct="1">
              <a:lnSpc>
                <a:spcPct val="80000"/>
              </a:lnSpc>
              <a:spcBef>
                <a:spcPct val="20000"/>
              </a:spcBef>
            </a:pPr>
            <a:endParaRPr lang="en-US" sz="3600" i="1">
              <a:latin typeface="Arial" charset="0"/>
            </a:endParaRPr>
          </a:p>
        </p:txBody>
      </p:sp>
      <p:sp>
        <p:nvSpPr>
          <p:cNvPr id="4100" name="Rectangle 1"/>
          <p:cNvSpPr>
            <a:spLocks noChangeArrowheads="1"/>
          </p:cNvSpPr>
          <p:nvPr/>
        </p:nvSpPr>
        <p:spPr bwMode="auto">
          <a:xfrm>
            <a:off x="635000" y="2133600"/>
            <a:ext cx="7772400" cy="4154488"/>
          </a:xfrm>
          <a:prstGeom prst="rect">
            <a:avLst/>
          </a:prstGeom>
          <a:noFill/>
          <a:ln w="9525">
            <a:noFill/>
            <a:miter lim="800000"/>
            <a:headEnd/>
            <a:tailEnd/>
          </a:ln>
        </p:spPr>
        <p:txBody>
          <a:bodyPr>
            <a:spAutoFit/>
          </a:bodyPr>
          <a:lstStyle/>
          <a:p>
            <a:pPr marL="342900" indent="-342900">
              <a:buFont typeface="Arial" charset="0"/>
              <a:buChar char="•"/>
            </a:pPr>
            <a:r>
              <a:rPr lang="en-US">
                <a:latin typeface="Times New Roman" pitchFamily="18" charset="0"/>
                <a:cs typeface="Times New Roman" pitchFamily="18" charset="0"/>
              </a:rPr>
              <a:t>Online Student Services</a:t>
            </a:r>
          </a:p>
          <a:p>
            <a:pPr marL="342900" indent="-342900">
              <a:buFont typeface="Arial" charset="0"/>
              <a:buChar char="•"/>
            </a:pPr>
            <a:endParaRPr lang="en-US">
              <a:latin typeface="Times New Roman" pitchFamily="18" charset="0"/>
              <a:cs typeface="Times New Roman" pitchFamily="18" charset="0"/>
            </a:endParaRPr>
          </a:p>
          <a:p>
            <a:pPr marL="342900" indent="-342900">
              <a:buFont typeface="Arial" charset="0"/>
              <a:buChar char="•"/>
            </a:pPr>
            <a:r>
              <a:rPr lang="en-US">
                <a:latin typeface="Times New Roman" pitchFamily="18" charset="0"/>
                <a:cs typeface="Times New Roman" pitchFamily="18" charset="0"/>
              </a:rPr>
              <a:t>Online Course Delivery</a:t>
            </a:r>
          </a:p>
          <a:p>
            <a:pPr marL="342900" indent="-342900">
              <a:buFont typeface="Arial" charset="0"/>
              <a:buChar char="•"/>
            </a:pPr>
            <a:endParaRPr lang="en-US">
              <a:latin typeface="Times New Roman" pitchFamily="18" charset="0"/>
              <a:cs typeface="Times New Roman" pitchFamily="18" charset="0"/>
            </a:endParaRPr>
          </a:p>
          <a:p>
            <a:pPr marL="342900" indent="-342900">
              <a:buFont typeface="Arial" charset="0"/>
              <a:buChar char="•"/>
            </a:pPr>
            <a:r>
              <a:rPr lang="en-US">
                <a:latin typeface="Times New Roman" pitchFamily="18" charset="0"/>
                <a:cs typeface="Times New Roman" pitchFamily="18" charset="0"/>
              </a:rPr>
              <a:t>Student Centered Portal</a:t>
            </a:r>
          </a:p>
          <a:p>
            <a:pPr marL="342900" indent="-342900">
              <a:buFont typeface="Arial" charset="0"/>
              <a:buChar char="•"/>
            </a:pPr>
            <a:endParaRPr lang="en-US">
              <a:latin typeface="Times New Roman" pitchFamily="18" charset="0"/>
              <a:cs typeface="Times New Roman" pitchFamily="18" charset="0"/>
            </a:endParaRPr>
          </a:p>
          <a:p>
            <a:pPr marL="342900" indent="-342900">
              <a:buFont typeface="Arial" charset="0"/>
              <a:buChar char="•"/>
            </a:pPr>
            <a:r>
              <a:rPr lang="en-US">
                <a:latin typeface="Times New Roman" pitchFamily="18" charset="0"/>
                <a:cs typeface="Times New Roman" pitchFamily="18" charset="0"/>
              </a:rPr>
              <a:t>Extended Hours for Phone Interactions</a:t>
            </a:r>
          </a:p>
          <a:p>
            <a:pPr marL="342900" indent="-342900">
              <a:buFont typeface="Arial" charset="0"/>
              <a:buChar char="•"/>
            </a:pPr>
            <a:endParaRPr lang="en-US">
              <a:latin typeface="Times New Roman" pitchFamily="18" charset="0"/>
              <a:cs typeface="Times New Roman" pitchFamily="18" charset="0"/>
            </a:endParaRPr>
          </a:p>
          <a:p>
            <a:pPr marL="342900" indent="-342900">
              <a:buFont typeface="Arial" charset="0"/>
              <a:buChar char="•"/>
            </a:pPr>
            <a:r>
              <a:rPr lang="en-US">
                <a:latin typeface="Times New Roman" pitchFamily="18" charset="0"/>
                <a:cs typeface="Times New Roman" pitchFamily="18" charset="0"/>
              </a:rPr>
              <a:t>Enhanced Student Services Website</a:t>
            </a:r>
          </a:p>
          <a:p>
            <a:pPr marL="342900" indent="-342900">
              <a:buFont typeface="Arial" charset="0"/>
              <a:buChar char="•"/>
            </a:pPr>
            <a:endParaRPr lang="en-US">
              <a:latin typeface="Times New Roman" pitchFamily="18" charset="0"/>
              <a:cs typeface="Times New Roman" pitchFamily="18" charset="0"/>
            </a:endParaRPr>
          </a:p>
          <a:p>
            <a:pPr marL="342900" indent="-342900">
              <a:buFont typeface="Arial" charset="0"/>
              <a:buChar char="•"/>
            </a:pPr>
            <a:r>
              <a:rPr lang="en-US">
                <a:latin typeface="Times New Roman" pitchFamily="18" charset="0"/>
                <a:cs typeface="Times New Roman" pitchFamily="18" charset="0"/>
              </a:rPr>
              <a:t>Track Results through Online Survey </a:t>
            </a:r>
            <a:endParaRPr lang="en-US"/>
          </a:p>
        </p:txBody>
      </p:sp>
      <p:pic>
        <p:nvPicPr>
          <p:cNvPr id="4101" name="Picture 4" descr="C:\Program Files\Microsoft Office\MEDIA\CAGCAT10\j0234657.wmf"/>
          <p:cNvPicPr>
            <a:picLocks noChangeAspect="1" noChangeArrowheads="1"/>
          </p:cNvPicPr>
          <p:nvPr/>
        </p:nvPicPr>
        <p:blipFill>
          <a:blip r:embed="rId3" cstate="print"/>
          <a:srcRect/>
          <a:stretch>
            <a:fillRect/>
          </a:stretch>
        </p:blipFill>
        <p:spPr bwMode="auto">
          <a:xfrm>
            <a:off x="6115050" y="2667000"/>
            <a:ext cx="2266950" cy="220821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33400" y="1143000"/>
            <a:ext cx="8153400" cy="838200"/>
          </a:xfrm>
        </p:spPr>
        <p:txBody>
          <a:bodyPr/>
          <a:lstStyle/>
          <a:p>
            <a:pPr eaLnBrk="1" hangingPunct="1">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When Virtual?</a:t>
            </a:r>
            <a:endParaRPr lang="en-US" sz="4800" dirty="0" smtClean="0">
              <a:solidFill>
                <a:srgbClr val="7A0000"/>
              </a:solidFill>
            </a:endParaRPr>
          </a:p>
        </p:txBody>
      </p:sp>
      <p:sp>
        <p:nvSpPr>
          <p:cNvPr id="5123" name="Rectangle 3"/>
          <p:cNvSpPr>
            <a:spLocks noGrp="1" noChangeArrowheads="1"/>
          </p:cNvSpPr>
          <p:nvPr>
            <p:ph type="body" idx="1"/>
          </p:nvPr>
        </p:nvSpPr>
        <p:spPr>
          <a:xfrm>
            <a:off x="457200" y="2057400"/>
            <a:ext cx="8229600" cy="4191000"/>
          </a:xfrm>
        </p:spPr>
        <p:txBody>
          <a:bodyPr/>
          <a:lstStyle/>
          <a:p>
            <a:r>
              <a:rPr lang="en-US" sz="3200" smtClean="0">
                <a:latin typeface="Times New Roman" pitchFamily="18" charset="0"/>
                <a:cs typeface="Times New Roman" pitchFamily="18" charset="0"/>
              </a:rPr>
              <a:t>Student Portal available 24/7 year round</a:t>
            </a:r>
          </a:p>
          <a:p>
            <a:r>
              <a:rPr lang="en-US" sz="3200" smtClean="0">
                <a:latin typeface="Times New Roman" pitchFamily="18" charset="0"/>
                <a:cs typeface="Times New Roman" pitchFamily="18" charset="0"/>
              </a:rPr>
              <a:t>Self-Service structure empowers students to:</a:t>
            </a:r>
          </a:p>
          <a:p>
            <a:pPr lvl="1"/>
            <a:r>
              <a:rPr lang="en-US" sz="2400" smtClean="0">
                <a:latin typeface="Times New Roman" pitchFamily="18" charset="0"/>
                <a:cs typeface="Times New Roman" pitchFamily="18" charset="0"/>
              </a:rPr>
              <a:t>Schedule advising appointment</a:t>
            </a:r>
          </a:p>
          <a:p>
            <a:pPr lvl="1"/>
            <a:r>
              <a:rPr lang="en-US" sz="2400" smtClean="0">
                <a:latin typeface="Times New Roman" pitchFamily="18" charset="0"/>
                <a:cs typeface="Times New Roman" pitchFamily="18" charset="0"/>
              </a:rPr>
              <a:t>Build community</a:t>
            </a:r>
          </a:p>
          <a:p>
            <a:pPr lvl="1"/>
            <a:r>
              <a:rPr lang="en-US" sz="2400" smtClean="0">
                <a:latin typeface="Times New Roman" pitchFamily="18" charset="0"/>
                <a:cs typeface="Times New Roman" pitchFamily="18" charset="0"/>
              </a:rPr>
              <a:t>Schedule test dates</a:t>
            </a:r>
          </a:p>
          <a:p>
            <a:pPr lvl="1"/>
            <a:r>
              <a:rPr lang="en-US" sz="2400" smtClean="0">
                <a:latin typeface="Times New Roman" pitchFamily="18" charset="0"/>
                <a:cs typeface="Times New Roman" pitchFamily="18" charset="0"/>
              </a:rPr>
              <a:t>View Evaluation</a:t>
            </a:r>
          </a:p>
          <a:p>
            <a:pPr lvl="1"/>
            <a:r>
              <a:rPr lang="en-US" sz="2400" smtClean="0">
                <a:latin typeface="Times New Roman" pitchFamily="18" charset="0"/>
                <a:cs typeface="Times New Roman" pitchFamily="18" charset="0"/>
              </a:rPr>
              <a:t>Register for Courses</a:t>
            </a:r>
          </a:p>
          <a:p>
            <a:pPr lvl="1"/>
            <a:r>
              <a:rPr lang="en-US" sz="2400" smtClean="0">
                <a:latin typeface="Times New Roman" pitchFamily="18" charset="0"/>
                <a:cs typeface="Times New Roman" pitchFamily="18" charset="0"/>
              </a:rPr>
              <a:t>Chat with other students</a:t>
            </a:r>
          </a:p>
          <a:p>
            <a:pPr lvl="1"/>
            <a:r>
              <a:rPr lang="en-US" sz="2400" smtClean="0">
                <a:latin typeface="Times New Roman" pitchFamily="18" charset="0"/>
                <a:cs typeface="Times New Roman" pitchFamily="18" charset="0"/>
              </a:rPr>
              <a:t>Order textbooks</a:t>
            </a:r>
          </a:p>
          <a:p>
            <a:pPr lvl="1"/>
            <a:r>
              <a:rPr lang="en-US" sz="2400" smtClean="0">
                <a:latin typeface="Times New Roman" pitchFamily="18" charset="0"/>
                <a:cs typeface="Times New Roman" pitchFamily="18" charset="0"/>
              </a:rPr>
              <a:t>Visit Library</a:t>
            </a:r>
            <a:endParaRPr lang="en-US" sz="4000" smtClean="0"/>
          </a:p>
        </p:txBody>
      </p:sp>
      <p:pic>
        <p:nvPicPr>
          <p:cNvPr id="5124" name="Picture 3" descr="C:\Users\jpunchello\AppData\Local\Microsoft\Windows\Temporary Internet Files\Content.IE5\M4AYOUGV\MC900358961[1].wmf"/>
          <p:cNvPicPr>
            <a:picLocks noChangeAspect="1" noChangeArrowheads="1"/>
          </p:cNvPicPr>
          <p:nvPr/>
        </p:nvPicPr>
        <p:blipFill>
          <a:blip r:embed="rId3" cstate="print"/>
          <a:srcRect/>
          <a:stretch>
            <a:fillRect/>
          </a:stretch>
        </p:blipFill>
        <p:spPr bwMode="auto">
          <a:xfrm>
            <a:off x="6007100" y="3505200"/>
            <a:ext cx="2743200" cy="27479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Easy as 1, 2, 3</a:t>
            </a:r>
            <a:endParaRPr lang="en-US" sz="4800" dirty="0"/>
          </a:p>
        </p:txBody>
      </p:sp>
      <p:sp>
        <p:nvSpPr>
          <p:cNvPr id="6147" name="Content Placeholder 2"/>
          <p:cNvSpPr>
            <a:spLocks noGrp="1"/>
          </p:cNvSpPr>
          <p:nvPr>
            <p:ph idx="1"/>
          </p:nvPr>
        </p:nvSpPr>
        <p:spPr>
          <a:xfrm>
            <a:off x="838200" y="1828800"/>
            <a:ext cx="7848600" cy="4114800"/>
          </a:xfrm>
        </p:spPr>
        <p:txBody>
          <a:bodyPr/>
          <a:lstStyle/>
          <a:p>
            <a:pPr>
              <a:lnSpc>
                <a:spcPct val="200000"/>
              </a:lnSpc>
            </a:pPr>
            <a:r>
              <a:rPr lang="en-US" sz="2400" smtClean="0">
                <a:latin typeface="Times New Roman" pitchFamily="18" charset="0"/>
                <a:cs typeface="Times New Roman" pitchFamily="18" charset="0"/>
              </a:rPr>
              <a:t>Approval and Buy In from Key Constituencies</a:t>
            </a:r>
          </a:p>
          <a:p>
            <a:pPr>
              <a:lnSpc>
                <a:spcPct val="200000"/>
              </a:lnSpc>
            </a:pPr>
            <a:r>
              <a:rPr lang="en-US" sz="2400" smtClean="0">
                <a:latin typeface="Times New Roman" pitchFamily="18" charset="0"/>
                <a:cs typeface="Times New Roman" pitchFamily="18" charset="0"/>
              </a:rPr>
              <a:t>Dedicated leader with accountability checks</a:t>
            </a:r>
          </a:p>
          <a:p>
            <a:pPr>
              <a:lnSpc>
                <a:spcPct val="200000"/>
              </a:lnSpc>
            </a:pPr>
            <a:r>
              <a:rPr lang="en-US" sz="2400" smtClean="0">
                <a:latin typeface="Times New Roman" pitchFamily="18" charset="0"/>
                <a:cs typeface="Times New Roman" pitchFamily="18" charset="0"/>
              </a:rPr>
              <a:t>Vision of entire project (start to finish)</a:t>
            </a:r>
          </a:p>
          <a:p>
            <a:pPr>
              <a:lnSpc>
                <a:spcPct val="200000"/>
              </a:lnSpc>
            </a:pPr>
            <a:endParaRPr lang="en-US" sz="2400" smtClean="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Easy as A, B, C</a:t>
            </a:r>
            <a:endParaRPr lang="en-US" sz="4800" dirty="0"/>
          </a:p>
        </p:txBody>
      </p:sp>
      <p:sp>
        <p:nvSpPr>
          <p:cNvPr id="7171" name="Content Placeholder 2"/>
          <p:cNvSpPr>
            <a:spLocks noGrp="1"/>
          </p:cNvSpPr>
          <p:nvPr>
            <p:ph idx="1"/>
          </p:nvPr>
        </p:nvSpPr>
        <p:spPr>
          <a:xfrm>
            <a:off x="762000" y="1905000"/>
            <a:ext cx="7772400" cy="4114800"/>
          </a:xfrm>
        </p:spPr>
        <p:txBody>
          <a:bodyPr/>
          <a:lstStyle/>
          <a:p>
            <a:pPr>
              <a:lnSpc>
                <a:spcPct val="200000"/>
              </a:lnSpc>
            </a:pPr>
            <a:r>
              <a:rPr lang="en-US" sz="2400" smtClean="0">
                <a:latin typeface="Times New Roman" pitchFamily="18" charset="0"/>
                <a:cs typeface="Times New Roman" pitchFamily="18" charset="0"/>
              </a:rPr>
              <a:t>Support and Resources to drive project to completion</a:t>
            </a:r>
          </a:p>
          <a:p>
            <a:pPr>
              <a:lnSpc>
                <a:spcPct val="200000"/>
              </a:lnSpc>
            </a:pPr>
            <a:r>
              <a:rPr lang="en-US" sz="2400" smtClean="0">
                <a:latin typeface="Times New Roman" pitchFamily="18" charset="0"/>
                <a:cs typeface="Times New Roman" pitchFamily="18" charset="0"/>
              </a:rPr>
              <a:t>Student Needs Analysis</a:t>
            </a:r>
          </a:p>
          <a:p>
            <a:pPr>
              <a:lnSpc>
                <a:spcPct val="200000"/>
              </a:lnSpc>
            </a:pPr>
            <a:r>
              <a:rPr lang="en-US" sz="2400" smtClean="0">
                <a:latin typeface="Times New Roman" pitchFamily="18" charset="0"/>
                <a:cs typeface="Times New Roman" pitchFamily="18" charset="0"/>
              </a:rPr>
              <a:t>Content based on proactively responding to student needs</a:t>
            </a:r>
          </a:p>
          <a:p>
            <a:pPr>
              <a:lnSpc>
                <a:spcPct val="200000"/>
              </a:lnSpc>
            </a:pPr>
            <a:r>
              <a:rPr lang="en-US" sz="2400" smtClean="0">
                <a:latin typeface="Times New Roman" pitchFamily="18" charset="0"/>
                <a:cs typeface="Times New Roman" pitchFamily="18" charset="0"/>
              </a:rPr>
              <a:t>Language, colors, photos reflect community of student</a:t>
            </a:r>
          </a:p>
          <a:p>
            <a:pPr>
              <a:lnSpc>
                <a:spcPct val="200000"/>
              </a:lnSpc>
            </a:pPr>
            <a:r>
              <a:rPr lang="en-US" sz="2400" smtClean="0">
                <a:latin typeface="Times New Roman" pitchFamily="18" charset="0"/>
                <a:cs typeface="Times New Roman" pitchFamily="18" charset="0"/>
              </a:rPr>
              <a:t>Focus groups for input (partners, staff and students)</a:t>
            </a: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143000"/>
            <a:ext cx="7772400" cy="609600"/>
          </a:xfrm>
        </p:spPr>
        <p:txBody>
          <a:bodyPr/>
          <a:lstStyle/>
          <a:p>
            <a:pPr>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Easy as Pie!</a:t>
            </a:r>
            <a:endParaRPr lang="en-US" sz="4800" dirty="0"/>
          </a:p>
        </p:txBody>
      </p:sp>
      <p:sp>
        <p:nvSpPr>
          <p:cNvPr id="8195" name="Content Placeholder 2"/>
          <p:cNvSpPr>
            <a:spLocks noGrp="1"/>
          </p:cNvSpPr>
          <p:nvPr>
            <p:ph idx="1"/>
          </p:nvPr>
        </p:nvSpPr>
        <p:spPr>
          <a:xfrm>
            <a:off x="838200" y="1981200"/>
            <a:ext cx="7620000" cy="4114800"/>
          </a:xfrm>
        </p:spPr>
        <p:txBody>
          <a:bodyPr/>
          <a:lstStyle/>
          <a:p>
            <a:pPr>
              <a:lnSpc>
                <a:spcPct val="200000"/>
              </a:lnSpc>
            </a:pPr>
            <a:r>
              <a:rPr lang="en-US" sz="2400" smtClean="0">
                <a:latin typeface="Times New Roman" pitchFamily="18" charset="0"/>
                <a:cs typeface="Times New Roman" pitchFamily="18" charset="0"/>
              </a:rPr>
              <a:t>Survey of effectiveness (results tracked monthly)</a:t>
            </a:r>
          </a:p>
          <a:p>
            <a:pPr>
              <a:lnSpc>
                <a:spcPct val="200000"/>
              </a:lnSpc>
            </a:pPr>
            <a:r>
              <a:rPr lang="en-US" sz="2400" smtClean="0">
                <a:latin typeface="Times New Roman" pitchFamily="18" charset="0"/>
                <a:cs typeface="Times New Roman" pitchFamily="18" charset="0"/>
              </a:rPr>
              <a:t>Update as needed based on Analytics reports</a:t>
            </a:r>
          </a:p>
          <a:p>
            <a:pPr>
              <a:lnSpc>
                <a:spcPct val="200000"/>
              </a:lnSpc>
            </a:pPr>
            <a:r>
              <a:rPr lang="en-US" sz="2400" smtClean="0">
                <a:latin typeface="Times New Roman" pitchFamily="18" charset="0"/>
                <a:cs typeface="Times New Roman" pitchFamily="18" charset="0"/>
              </a:rPr>
              <a:t>Publicize new site (e-mails, web blast, partner site)</a:t>
            </a:r>
          </a:p>
          <a:p>
            <a:pPr>
              <a:lnSpc>
                <a:spcPct val="200000"/>
              </a:lnSpc>
            </a:pPr>
            <a:endParaRPr lang="en-US" sz="2400" smtClean="0">
              <a:latin typeface="Times New Roman" pitchFamily="18" charset="0"/>
              <a:cs typeface="Times New Roman" pitchFamily="18" charset="0"/>
            </a:endParaRPr>
          </a:p>
          <a:p>
            <a:endParaRPr lang="en-US" smtClean="0"/>
          </a:p>
        </p:txBody>
      </p:sp>
      <p:pic>
        <p:nvPicPr>
          <p:cNvPr id="8196" name="Picture 3" descr="C:\Users\TESCuser\AppData\Local\Microsoft\Windows\Temporary Internet Files\Content.IE5\SE6H2N3B\MC900334328[1].wmf"/>
          <p:cNvPicPr>
            <a:picLocks noChangeAspect="1" noChangeArrowheads="1"/>
          </p:cNvPicPr>
          <p:nvPr/>
        </p:nvPicPr>
        <p:blipFill>
          <a:blip r:embed="rId2" cstate="print"/>
          <a:srcRect/>
          <a:stretch>
            <a:fillRect/>
          </a:stretch>
        </p:blipFill>
        <p:spPr bwMode="auto">
          <a:xfrm>
            <a:off x="5715000" y="3886200"/>
            <a:ext cx="2819400" cy="24352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57200" y="1143000"/>
            <a:ext cx="8382000" cy="685800"/>
          </a:xfrm>
        </p:spPr>
        <p:txBody>
          <a:bodyPr/>
          <a:lstStyle/>
          <a:p>
            <a:pPr eaLnBrk="1" hangingPunct="1">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Virtual Sample #1</a:t>
            </a:r>
            <a:endParaRPr lang="en-US" sz="4800" dirty="0" smtClean="0">
              <a:solidFill>
                <a:srgbClr val="7A0000"/>
              </a:solidFill>
            </a:endParaRPr>
          </a:p>
        </p:txBody>
      </p:sp>
      <p:sp>
        <p:nvSpPr>
          <p:cNvPr id="9219" name="Rectangle 3"/>
          <p:cNvSpPr>
            <a:spLocks noGrp="1" noChangeArrowheads="1"/>
          </p:cNvSpPr>
          <p:nvPr>
            <p:ph type="body" idx="1"/>
          </p:nvPr>
        </p:nvSpPr>
        <p:spPr>
          <a:xfrm>
            <a:off x="2286000" y="2133600"/>
            <a:ext cx="4876800" cy="3200400"/>
          </a:xfrm>
        </p:spPr>
        <p:txBody>
          <a:bodyPr/>
          <a:lstStyle/>
          <a:p>
            <a:pPr lvl="1" eaLnBrk="1" hangingPunct="1">
              <a:buFontTx/>
              <a:buNone/>
            </a:pPr>
            <a:endParaRPr lang="en-US" sz="2400" smtClean="0"/>
          </a:p>
        </p:txBody>
      </p:sp>
      <p:pic>
        <p:nvPicPr>
          <p:cNvPr id="9220" name="Picture 4"/>
          <p:cNvPicPr>
            <a:picLocks noChangeAspect="1" noChangeArrowheads="1"/>
          </p:cNvPicPr>
          <p:nvPr/>
        </p:nvPicPr>
        <p:blipFill>
          <a:blip r:embed="rId3" cstate="print"/>
          <a:srcRect/>
          <a:stretch>
            <a:fillRect/>
          </a:stretch>
        </p:blipFill>
        <p:spPr bwMode="auto">
          <a:xfrm>
            <a:off x="1447800" y="1814513"/>
            <a:ext cx="6019800" cy="4652962"/>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4800" dirty="0" smtClean="0">
                <a:solidFill>
                  <a:srgbClr val="7A0000"/>
                </a:solidFill>
                <a:effectLst>
                  <a:outerShdw blurRad="38100" dist="38100" dir="2700000" algn="tl">
                    <a:srgbClr val="000000">
                      <a:alpha val="43137"/>
                    </a:srgbClr>
                  </a:outerShdw>
                </a:effectLst>
                <a:latin typeface="Lucida Handwriting" pitchFamily="66" charset="0"/>
              </a:rPr>
              <a:t>Virtual Sample #2</a:t>
            </a:r>
            <a:endParaRPr lang="en-US" sz="4800" dirty="0"/>
          </a:p>
        </p:txBody>
      </p:sp>
      <p:sp>
        <p:nvSpPr>
          <p:cNvPr id="10243" name="Content Placeholder 2"/>
          <p:cNvSpPr>
            <a:spLocks noGrp="1"/>
          </p:cNvSpPr>
          <p:nvPr>
            <p:ph idx="1"/>
          </p:nvPr>
        </p:nvSpPr>
        <p:spPr/>
        <p:txBody>
          <a:bodyPr/>
          <a:lstStyle/>
          <a:p>
            <a:endParaRPr lang="en-US" smtClean="0"/>
          </a:p>
        </p:txBody>
      </p:sp>
      <p:pic>
        <p:nvPicPr>
          <p:cNvPr id="10244" name="Picture 3"/>
          <p:cNvPicPr>
            <a:picLocks noChangeAspect="1" noChangeArrowheads="1"/>
          </p:cNvPicPr>
          <p:nvPr/>
        </p:nvPicPr>
        <p:blipFill>
          <a:blip r:embed="rId2" cstate="print"/>
          <a:srcRect/>
          <a:stretch>
            <a:fillRect/>
          </a:stretch>
        </p:blipFill>
        <p:spPr bwMode="auto">
          <a:xfrm>
            <a:off x="1219200" y="1905000"/>
            <a:ext cx="7010400" cy="4519613"/>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Black"/>
        <a:ea typeface=""/>
        <a:cs typeface=""/>
      </a:majorFont>
      <a:minorFont>
        <a:latin typeface="Arial Rounded MT Bol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8"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1245</TotalTime>
  <Words>580</Words>
  <Application>Microsoft Office PowerPoint</Application>
  <PresentationFormat>On-screen Show (4:3)</PresentationFormat>
  <Paragraphs>127</Paragraphs>
  <Slides>19</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19</vt:i4>
      </vt:variant>
    </vt:vector>
  </HeadingPairs>
  <TitlesOfParts>
    <vt:vector size="26" baseType="lpstr">
      <vt:lpstr>Times</vt:lpstr>
      <vt:lpstr>Arial</vt:lpstr>
      <vt:lpstr>Arial Black</vt:lpstr>
      <vt:lpstr>Arial Rounded MT Bold</vt:lpstr>
      <vt:lpstr>Lucida Handwriting</vt:lpstr>
      <vt:lpstr>Times New Roman</vt:lpstr>
      <vt:lpstr>Blank Presentation</vt:lpstr>
      <vt:lpstr>Calling all Techies &amp; Non-Techies... Start to Finish in One Year:  Virtual One Stop Student Service Center</vt:lpstr>
      <vt:lpstr>Why Virtual?</vt:lpstr>
      <vt:lpstr>How Virtual?</vt:lpstr>
      <vt:lpstr>When Virtual?</vt:lpstr>
      <vt:lpstr>Easy as 1, 2, 3</vt:lpstr>
      <vt:lpstr>Easy as A, B, C</vt:lpstr>
      <vt:lpstr>Easy as Pie!</vt:lpstr>
      <vt:lpstr>Virtual Sample #1</vt:lpstr>
      <vt:lpstr>Virtual Sample #2</vt:lpstr>
      <vt:lpstr>Finished Product</vt:lpstr>
      <vt:lpstr>Finished Product</vt:lpstr>
      <vt:lpstr>Survey</vt:lpstr>
      <vt:lpstr>Student Responses</vt:lpstr>
      <vt:lpstr>Student Responses</vt:lpstr>
      <vt:lpstr>Student Responses</vt:lpstr>
      <vt:lpstr>Student Responses</vt:lpstr>
      <vt:lpstr>Google Analytics</vt:lpstr>
      <vt:lpstr>Google Analytics</vt:lpstr>
      <vt:lpstr>What It All Means</vt:lpstr>
    </vt:vector>
  </TitlesOfParts>
  <Company>Becker/Jani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Goushy</dc:creator>
  <cp:lastModifiedBy>Rentex</cp:lastModifiedBy>
  <cp:revision>183</cp:revision>
  <cp:lastPrinted>2012-09-21T18:28:47Z</cp:lastPrinted>
  <dcterms:created xsi:type="dcterms:W3CDTF">2005-01-20T20:08:21Z</dcterms:created>
  <dcterms:modified xsi:type="dcterms:W3CDTF">2012-11-04T17:16:34Z</dcterms:modified>
</cp:coreProperties>
</file>